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63" r:id="rId2"/>
    <p:sldId id="264" r:id="rId3"/>
    <p:sldId id="265" r:id="rId4"/>
    <p:sldId id="266" r:id="rId5"/>
    <p:sldId id="267" r:id="rId6"/>
    <p:sldId id="326" r:id="rId7"/>
    <p:sldId id="268" r:id="rId8"/>
    <p:sldId id="269" r:id="rId9"/>
    <p:sldId id="270" r:id="rId10"/>
    <p:sldId id="271" r:id="rId11"/>
    <p:sldId id="272" r:id="rId12"/>
    <p:sldId id="288" r:id="rId13"/>
    <p:sldId id="289" r:id="rId14"/>
    <p:sldId id="290" r:id="rId15"/>
    <p:sldId id="284" r:id="rId16"/>
    <p:sldId id="292" r:id="rId17"/>
    <p:sldId id="295" r:id="rId18"/>
    <p:sldId id="299" r:id="rId19"/>
    <p:sldId id="300" r:id="rId20"/>
    <p:sldId id="301" r:id="rId21"/>
    <p:sldId id="304" r:id="rId22"/>
    <p:sldId id="330" r:id="rId23"/>
    <p:sldId id="306" r:id="rId24"/>
    <p:sldId id="273" r:id="rId25"/>
    <p:sldId id="274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8" r:id="rId41"/>
    <p:sldId id="329" r:id="rId42"/>
    <p:sldId id="331" r:id="rId43"/>
    <p:sldId id="321" r:id="rId44"/>
    <p:sldId id="322" r:id="rId45"/>
    <p:sldId id="323" r:id="rId46"/>
    <p:sldId id="32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5" r:id="rId57"/>
    <p:sldId id="286" r:id="rId58"/>
    <p:sldId id="258" r:id="rId59"/>
    <p:sldId id="259" r:id="rId60"/>
    <p:sldId id="260" r:id="rId61"/>
    <p:sldId id="261" r:id="rId62"/>
    <p:sldId id="262" r:id="rId6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8"/>
    <p:restoredTop sz="94720"/>
  </p:normalViewPr>
  <p:slideViewPr>
    <p:cSldViewPr snapToGrid="0">
      <p:cViewPr varScale="1">
        <p:scale>
          <a:sx n="286" d="100"/>
          <a:sy n="286" d="100"/>
        </p:scale>
        <p:origin x="9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4b06e00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34b06e00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86cfad43e3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86cfad43e3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6cfad43e3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6cfad43e3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3e5a73c6bb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3e5a73c6bb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do this with convolutions.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a source image, and a convolution kernel...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11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86cfad43e3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86cfad43e3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97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86cfad43e3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86cfad43e3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96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86cfad43e3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86cfad43e3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 of filters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71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86cfad43e3_0_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86cfad43e3_0_1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86cfad43e3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86cfad43e3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before the entire input contributes to all outputs, here only the input that lies in the kernel "shadow" contributes to the output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866dc3b02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866dc3b02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then add multiple output channels to increase complexity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034b06e00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034b06e00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6cfad43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6cfad43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034b06e002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034b06e002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86cfad43e3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86cfad43e3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use pooling to reduce the image size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5D2C5528-5C95-AF73-2FED-6C6F49211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86cfad43e3_0_1410:notes">
            <a:extLst>
              <a:ext uri="{FF2B5EF4-FFF2-40B4-BE49-F238E27FC236}">
                <a16:creationId xmlns:a16="http://schemas.microsoft.com/office/drawing/2014/main" id="{0CAB82E3-ACD4-1761-E959-7892AA706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86cfad43e3_0_1410:notes">
            <a:extLst>
              <a:ext uri="{FF2B5EF4-FFF2-40B4-BE49-F238E27FC236}">
                <a16:creationId xmlns:a16="http://schemas.microsoft.com/office/drawing/2014/main" id="{BC3E3552-09A8-7A2C-97BD-511480619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417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034b06e002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034b06e002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discuss some cases where CNNs are applied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86cfad43e3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86cfad43e3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82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86cfad43e3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86cfad43e3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2012 a big step was made by </a:t>
            </a:r>
            <a:r>
              <a:rPr lang="en-US" dirty="0" err="1"/>
              <a:t>AlexNet</a:t>
            </a:r>
            <a:r>
              <a:rPr lang="en-US" dirty="0"/>
              <a:t>, with </a:t>
            </a:r>
            <a:r>
              <a:rPr lang="en-US" dirty="0" err="1"/>
              <a:t>ResNet</a:t>
            </a:r>
            <a:r>
              <a:rPr lang="en-US" dirty="0"/>
              <a:t> first surpassing humans in 2015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629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3e5a73c6bb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3e5a73c6bb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take a look at </a:t>
            </a:r>
            <a:r>
              <a:rPr lang="en-US" dirty="0" err="1"/>
              <a:t>alexnet</a:t>
            </a:r>
            <a:r>
              <a:rPr lang="en-US" dirty="0"/>
              <a:t>. Explain graph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86cfad43e3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86cfad43e3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3e5a73c6b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3e5a73c6b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intermediate features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86cfad43e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86cfad43e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34b06e00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34b06e00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034b06e0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034b06e0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86cfad43e3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86cfad43e3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6cfad43e3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6cfad43e3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86cfad43e3_0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86cfad43e3_0_1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Resnet introduced skip connections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Explain skip connections and why beneficial (if f(x) small there is still 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86cfad43e3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86cfad43e3_0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86cfad43e3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86cfad43e3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869189b92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869189b92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69189b92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69189b92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869189b92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869189b92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869189b92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869189b92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cfad43e3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cfad43e3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7ABB351-E794-BA91-9CDB-A4FFEECC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86cfad43e3_0_1523:notes">
            <a:extLst>
              <a:ext uri="{FF2B5EF4-FFF2-40B4-BE49-F238E27FC236}">
                <a16:creationId xmlns:a16="http://schemas.microsoft.com/office/drawing/2014/main" id="{FEAF499A-8F8F-8C58-3407-F94C6AD88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86cfad43e3_0_1523:notes">
            <a:extLst>
              <a:ext uri="{FF2B5EF4-FFF2-40B4-BE49-F238E27FC236}">
                <a16:creationId xmlns:a16="http://schemas.microsoft.com/office/drawing/2014/main" id="{D0D2C4E1-EBD5-8563-32D8-8B6580782F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40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932012A9-ACA1-50AA-BD77-7E1BD820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>
            <a:extLst>
              <a:ext uri="{FF2B5EF4-FFF2-40B4-BE49-F238E27FC236}">
                <a16:creationId xmlns:a16="http://schemas.microsoft.com/office/drawing/2014/main" id="{A37DE0C0-8BF1-2AC0-E717-9E53112A3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>
            <a:extLst>
              <a:ext uri="{FF2B5EF4-FFF2-40B4-BE49-F238E27FC236}">
                <a16:creationId xmlns:a16="http://schemas.microsoft.com/office/drawing/2014/main" id="{519857B5-394C-97A4-1ADF-A51CBF27D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3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AB462A68-0E7B-D92C-9C0B-567DDE745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>
            <a:extLst>
              <a:ext uri="{FF2B5EF4-FFF2-40B4-BE49-F238E27FC236}">
                <a16:creationId xmlns:a16="http://schemas.microsoft.com/office/drawing/2014/main" id="{F2C467C0-57F8-17E3-8C2E-C6BA48691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>
            <a:extLst>
              <a:ext uri="{FF2B5EF4-FFF2-40B4-BE49-F238E27FC236}">
                <a16:creationId xmlns:a16="http://schemas.microsoft.com/office/drawing/2014/main" id="{4B700DE3-6A89-A826-C964-07DEBE170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747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86cfad43e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86cfad43e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866dc3b02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866dc3b022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86cfad43e3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86cfad43e3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86cfad43e3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86cfad43e3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69189b9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869189b9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333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869189b92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869189b92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529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869189b92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869189b92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7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could apply MLPs from previous slides to images by flattening the array, however...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69189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869189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567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869189b92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869189b92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8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869189b92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869189b92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2243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69189b92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869189b92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450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869189b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869189b9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8517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866dc3b02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866dc3b02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51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86cfad43e3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86cfad43e3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56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6cfad43e3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6cfad43e3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6144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34b06e00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34b06e00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995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6cfad43e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6cfad43e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44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0295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4b06e00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4b06e00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633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6cfad43e3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6cfad43e3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950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6cfad43e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6cfad43e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81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6cfad43e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6cfad43e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6cfad43e3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6cfad43e3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6cfad43e3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86cfad43e3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QUVA-Lab/escnn" TargetMode="External"/><Relationship Id="rId4" Type="http://schemas.openxmlformats.org/officeDocument/2006/relationships/image" Target="../media/image41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3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13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0" y="1832838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Convolutional</a:t>
            </a:r>
            <a:endParaRPr sz="36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72" name="Google Shape;172;p2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78" name="Google Shape;178;p2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8074850" y="149975"/>
            <a:ext cx="12528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05/11/2024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513" name="Google Shape;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8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15" name="Google Shape;515;p28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16" name="Google Shape;516;p28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17" name="Google Shape;517;p28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18" name="Google Shape;518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0" name="Google Shape;520;p28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3" name="Google Shape;523;p28"/>
            <p:cNvCxnSpPr>
              <a:stCxn id="520" idx="4"/>
              <a:endCxn id="524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28"/>
            <p:cNvCxnSpPr>
              <a:stCxn id="521" idx="4"/>
              <a:endCxn id="524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28"/>
            <p:cNvCxnSpPr>
              <a:stCxn id="522" idx="4"/>
              <a:endCxn id="524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4" name="Google Shape;524;p28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8" name="Google Shape;528;p28"/>
            <p:cNvCxnSpPr>
              <a:stCxn id="520" idx="5"/>
              <a:endCxn id="527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28"/>
            <p:cNvCxnSpPr>
              <a:stCxn id="521" idx="4"/>
              <a:endCxn id="527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8"/>
            <p:cNvCxnSpPr>
              <a:stCxn id="522" idx="4"/>
              <a:endCxn id="527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1" name="Google Shape;531;p28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2" name="Google Shape;532;p28"/>
            <p:cNvCxnSpPr>
              <a:stCxn id="519" idx="4"/>
              <a:endCxn id="521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>
              <a:stCxn id="519" idx="4"/>
              <a:endCxn id="522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9" name="Google Shape;519;p28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7" name="Google Shape;537;p28"/>
            <p:cNvCxnSpPr>
              <a:stCxn id="534" idx="4"/>
              <a:endCxn id="522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28"/>
            <p:cNvCxnSpPr>
              <a:stCxn id="534" idx="4"/>
              <a:endCxn id="521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28"/>
            <p:cNvCxnSpPr>
              <a:stCxn id="535" idx="4"/>
              <a:endCxn id="520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28"/>
            <p:cNvCxnSpPr>
              <a:stCxn id="536" idx="4"/>
              <a:endCxn id="520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8"/>
            <p:cNvCxnSpPr>
              <a:stCxn id="536" idx="4"/>
              <a:endCxn id="521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28"/>
            <p:cNvCxnSpPr>
              <a:stCxn id="536" idx="4"/>
              <a:endCxn id="522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8"/>
            <p:cNvCxnSpPr>
              <a:stCxn id="535" idx="4"/>
              <a:endCxn id="521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28"/>
            <p:cNvCxnSpPr>
              <a:stCxn id="535" idx="4"/>
              <a:endCxn id="522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28"/>
            <p:cNvCxnSpPr>
              <a:stCxn id="520" idx="0"/>
              <a:endCxn id="534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28"/>
            <p:cNvCxnSpPr>
              <a:stCxn id="519" idx="0"/>
              <a:endCxn id="531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28"/>
            <p:cNvCxnSpPr>
              <a:stCxn id="534" idx="0"/>
              <a:endCxn id="531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28"/>
            <p:cNvCxnSpPr>
              <a:stCxn id="535" idx="0"/>
              <a:endCxn id="531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28"/>
            <p:cNvCxnSpPr>
              <a:stCxn id="536" idx="0"/>
              <a:endCxn id="531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1" name="Google Shape;551;p28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2" name="Google Shape;552;p28"/>
            <p:cNvCxnSpPr>
              <a:stCxn id="519" idx="0"/>
              <a:endCxn id="551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8"/>
            <p:cNvCxnSpPr>
              <a:stCxn id="534" idx="0"/>
              <a:endCxn id="551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8"/>
            <p:cNvCxnSpPr>
              <a:stCxn id="535" idx="0"/>
              <a:endCxn id="551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28"/>
            <p:cNvCxnSpPr>
              <a:stCxn id="536" idx="0"/>
              <a:endCxn id="551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28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0" name="Google Shape;560;p28"/>
            <p:cNvCxnSpPr>
              <a:stCxn id="536" idx="0"/>
              <a:endCxn id="558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28"/>
            <p:cNvCxnSpPr>
              <a:stCxn id="535" idx="0"/>
              <a:endCxn id="558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28"/>
            <p:cNvCxnSpPr>
              <a:stCxn id="558" idx="4"/>
              <a:endCxn id="534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28"/>
            <p:cNvCxnSpPr>
              <a:stCxn id="558" idx="4"/>
              <a:endCxn id="519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8"/>
            <p:cNvCxnSpPr>
              <a:stCxn id="557" idx="2"/>
              <a:endCxn id="522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28"/>
            <p:cNvCxnSpPr>
              <a:stCxn id="557" idx="2"/>
              <a:endCxn id="521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28"/>
            <p:cNvCxnSpPr>
              <a:stCxn id="557" idx="2"/>
              <a:endCxn id="520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67" name="Google Shape;56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28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8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2" name="Google Shape;57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" name="Google Shape;57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8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7" name="Google Shape;577;p28"/>
          <p:cNvCxnSpPr>
            <a:stCxn id="576" idx="1"/>
            <a:endCxn id="575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578" name="Google Shape;578;p28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9" name="Google Shape;579;p28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0" name="Google Shape;580;p28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1" name="Google Shape;581;p28"/>
          <p:cNvPicPr preferRelativeResize="0"/>
          <p:nvPr/>
        </p:nvPicPr>
        <p:blipFill rotWithShape="1">
          <a:blip r:embed="rId3">
            <a:alphaModFix/>
          </a:blip>
          <a:srcRect l="63021" t="33105" r="9607" b="12112"/>
          <a:stretch/>
        </p:blipFill>
        <p:spPr>
          <a:xfrm rot="-5400000" flipH="1">
            <a:off x="3404825" y="1984063"/>
            <a:ext cx="1044250" cy="117537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2" name="Google Shape;582;p28"/>
          <p:cNvCxnSpPr>
            <a:stCxn id="57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83" name="Google Shape;583;p28"/>
          <p:cNvCxnSpPr>
            <a:stCxn id="57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589" name="Google Shape;5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29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91" name="Google Shape;591;p29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Images are </a:t>
              </a:r>
              <a:r>
                <a:rPr lang="en-GB" sz="1200" b="1" dirty="0"/>
                <a:t>correlated spatially</a:t>
              </a:r>
              <a:endParaRPr sz="12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Strong correlation between neighbouring pixels</a:t>
              </a: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Shifting an object will not alter its essence</a:t>
              </a:r>
              <a:endParaRPr sz="1200" dirty="0"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94" name="Google Shape;594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6" name="Google Shape;596;p29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9" name="Google Shape;599;p29"/>
            <p:cNvCxnSpPr>
              <a:stCxn id="596" idx="4"/>
              <a:endCxn id="60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9"/>
            <p:cNvCxnSpPr>
              <a:stCxn id="597" idx="4"/>
              <a:endCxn id="60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9"/>
            <p:cNvCxnSpPr>
              <a:stCxn id="598" idx="4"/>
              <a:endCxn id="60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0" name="Google Shape;600;p29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4" name="Google Shape;604;p29"/>
            <p:cNvCxnSpPr>
              <a:stCxn id="596" idx="5"/>
              <a:endCxn id="60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9"/>
            <p:cNvCxnSpPr>
              <a:stCxn id="597" idx="4"/>
              <a:endCxn id="60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9"/>
            <p:cNvCxnSpPr>
              <a:stCxn id="598" idx="4"/>
              <a:endCxn id="60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7" name="Google Shape;607;p29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8" name="Google Shape;608;p29"/>
            <p:cNvCxnSpPr>
              <a:stCxn id="595" idx="4"/>
              <a:endCxn id="59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29"/>
            <p:cNvCxnSpPr>
              <a:stCxn id="595" idx="4"/>
              <a:endCxn id="59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5" name="Google Shape;595;p29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3" name="Google Shape;613;p29"/>
            <p:cNvCxnSpPr>
              <a:stCxn id="610" idx="4"/>
              <a:endCxn id="59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29"/>
            <p:cNvCxnSpPr>
              <a:stCxn id="610" idx="4"/>
              <a:endCxn id="59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29"/>
            <p:cNvCxnSpPr>
              <a:stCxn id="611" idx="4"/>
              <a:endCxn id="59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29"/>
            <p:cNvCxnSpPr>
              <a:stCxn id="612" idx="4"/>
              <a:endCxn id="59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29"/>
            <p:cNvCxnSpPr>
              <a:stCxn id="612" idx="4"/>
              <a:endCxn id="59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29"/>
            <p:cNvCxnSpPr>
              <a:stCxn id="612" idx="4"/>
              <a:endCxn id="59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29"/>
            <p:cNvCxnSpPr>
              <a:stCxn id="611" idx="4"/>
              <a:endCxn id="59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29"/>
            <p:cNvCxnSpPr>
              <a:stCxn id="611" idx="4"/>
              <a:endCxn id="59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29"/>
            <p:cNvCxnSpPr>
              <a:stCxn id="596" idx="0"/>
              <a:endCxn id="61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29"/>
            <p:cNvCxnSpPr>
              <a:stCxn id="595" idx="0"/>
              <a:endCxn id="60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29"/>
            <p:cNvCxnSpPr>
              <a:stCxn id="610" idx="0"/>
              <a:endCxn id="607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29"/>
            <p:cNvCxnSpPr>
              <a:stCxn id="611" idx="0"/>
              <a:endCxn id="607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29"/>
            <p:cNvCxnSpPr>
              <a:stCxn id="612" idx="0"/>
              <a:endCxn id="607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7" name="Google Shape;627;p29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8" name="Google Shape;628;p29"/>
            <p:cNvCxnSpPr>
              <a:stCxn id="595" idx="0"/>
              <a:endCxn id="62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29"/>
            <p:cNvCxnSpPr>
              <a:stCxn id="610" idx="0"/>
              <a:endCxn id="62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29"/>
            <p:cNvCxnSpPr>
              <a:stCxn id="611" idx="0"/>
              <a:endCxn id="627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9"/>
            <p:cNvCxnSpPr>
              <a:stCxn id="612" idx="0"/>
              <a:endCxn id="627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2" name="Google Shape;632;p29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6" name="Google Shape;636;p29"/>
            <p:cNvCxnSpPr>
              <a:stCxn id="612" idx="0"/>
              <a:endCxn id="63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29"/>
            <p:cNvCxnSpPr>
              <a:stCxn id="611" idx="0"/>
              <a:endCxn id="63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29"/>
            <p:cNvCxnSpPr>
              <a:stCxn id="634" idx="4"/>
              <a:endCxn id="61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29"/>
            <p:cNvCxnSpPr>
              <a:stCxn id="634" idx="4"/>
              <a:endCxn id="59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29"/>
            <p:cNvCxnSpPr>
              <a:stCxn id="633" idx="2"/>
              <a:endCxn id="598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29"/>
            <p:cNvCxnSpPr>
              <a:stCxn id="633" idx="2"/>
              <a:endCxn id="597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29"/>
            <p:cNvCxnSpPr>
              <a:stCxn id="633" idx="2"/>
              <a:endCxn id="596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43" name="Google Shape;64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29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9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8" name="Google Shape;64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0" name="Google Shape;65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9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9"/>
          <p:cNvCxnSpPr>
            <a:stCxn id="652" idx="1"/>
            <a:endCxn id="65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654" name="Google Shape;654;p29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9"/>
          <p:cNvGrpSpPr/>
          <p:nvPr/>
        </p:nvGrpSpPr>
        <p:grpSpPr>
          <a:xfrm>
            <a:off x="3355800" y="3373001"/>
            <a:ext cx="2432400" cy="1738717"/>
            <a:chOff x="3355800" y="3290000"/>
            <a:chExt cx="2432400" cy="1662122"/>
          </a:xfrm>
        </p:grpSpPr>
        <p:sp>
          <p:nvSpPr>
            <p:cNvPr id="656" name="Google Shape;656;p29"/>
            <p:cNvSpPr/>
            <p:nvPr/>
          </p:nvSpPr>
          <p:spPr>
            <a:xfrm>
              <a:off x="3355800" y="3290000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 txBox="1"/>
            <p:nvPr/>
          </p:nvSpPr>
          <p:spPr>
            <a:xfrm>
              <a:off x="3385300" y="3307575"/>
              <a:ext cx="2394600" cy="1644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We want to detect the features across an image and aggregate them</a:t>
              </a:r>
              <a:endParaRPr sz="12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Form complete features higher up in the </a:t>
              </a:r>
              <a:r>
                <a:rPr lang="en-GB" sz="1200" b="1" dirty="0">
                  <a:solidFill>
                    <a:schemeClr val="lt1"/>
                  </a:solidFill>
                </a:rPr>
                <a:t>hierarchy </a:t>
              </a:r>
              <a:r>
                <a:rPr lang="en-GB" sz="1200" dirty="0">
                  <a:solidFill>
                    <a:schemeClr val="lt1"/>
                  </a:solidFill>
                </a:rPr>
                <a:t>(in later layers)</a:t>
              </a:r>
              <a:endParaRPr sz="1200" b="1" dirty="0">
                <a:solidFill>
                  <a:schemeClr val="lt1"/>
                </a:solidFill>
              </a:endParaRPr>
            </a:p>
          </p:txBody>
        </p:sp>
      </p:grpSp>
      <p:pic>
        <p:nvPicPr>
          <p:cNvPr id="658" name="Google Shape;658;p29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9" name="Google Shape;659;p29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0" name="Google Shape;660;p29"/>
          <p:cNvPicPr preferRelativeResize="0"/>
          <p:nvPr/>
        </p:nvPicPr>
        <p:blipFill rotWithShape="1">
          <a:blip r:embed="rId3">
            <a:alphaModFix/>
          </a:blip>
          <a:srcRect l="63021" t="33105" r="9607" b="12112"/>
          <a:stretch/>
        </p:blipFill>
        <p:spPr>
          <a:xfrm rot="-5400000" flipH="1">
            <a:off x="3404825" y="1984063"/>
            <a:ext cx="1044250" cy="117537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1" name="Google Shape;661;p29"/>
          <p:cNvCxnSpPr>
            <a:stCxn id="65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62" name="Google Shape;662;p29"/>
          <p:cNvCxnSpPr>
            <a:stCxn id="65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46" name="Google Shape;8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277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54" name="Google Shape;8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6"/>
          <p:cNvSpPr/>
          <p:nvPr/>
        </p:nvSpPr>
        <p:spPr>
          <a:xfrm>
            <a:off x="62700" y="3610224"/>
            <a:ext cx="5799000" cy="104640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6"/>
          <p:cNvSpPr txBox="1"/>
          <p:nvPr/>
        </p:nvSpPr>
        <p:spPr>
          <a:xfrm>
            <a:off x="111175" y="3610223"/>
            <a:ext cx="603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kernel is </a:t>
            </a:r>
            <a:r>
              <a:rPr lang="en-GB" b="1" dirty="0"/>
              <a:t>shifted</a:t>
            </a:r>
            <a:r>
              <a:rPr lang="en-GB" dirty="0"/>
              <a:t> across the image and produces a point value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step size in which it shifts is the </a:t>
            </a:r>
            <a:r>
              <a:rPr lang="en-GB" b="1" dirty="0"/>
              <a:t>stride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output is always smaller. We can use </a:t>
            </a:r>
            <a:r>
              <a:rPr lang="en-GB" b="1" dirty="0"/>
              <a:t>padding</a:t>
            </a:r>
            <a:r>
              <a:rPr lang="en-GB" dirty="0"/>
              <a:t> to preserve dimensions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1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64" name="Google Shape;8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47"/>
          <p:cNvGrpSpPr/>
          <p:nvPr/>
        </p:nvGrpSpPr>
        <p:grpSpPr>
          <a:xfrm>
            <a:off x="5964225" y="3610184"/>
            <a:ext cx="3039900" cy="1046408"/>
            <a:chOff x="5819450" y="906125"/>
            <a:chExt cx="3039900" cy="1012175"/>
          </a:xfrm>
        </p:grpSpPr>
        <p:sp>
          <p:nvSpPr>
            <p:cNvPr id="870" name="Google Shape;870;p47"/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Output_size = inputSize -(KernelSize - 1)</a:t>
              </a:r>
              <a:endParaRPr sz="1200"/>
            </a:p>
          </p:txBody>
        </p:sp>
        <p:sp>
          <p:nvSpPr>
            <p:cNvPr id="871" name="Google Shape;871;p47"/>
            <p:cNvSpPr txBox="1"/>
            <p:nvPr/>
          </p:nvSpPr>
          <p:spPr>
            <a:xfrm>
              <a:off x="5964625" y="906125"/>
              <a:ext cx="27972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The image shrinks according to</a:t>
              </a: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</p:grpSp>
      <p:sp>
        <p:nvSpPr>
          <p:cNvPr id="2" name="Google Shape;857;p46">
            <a:extLst>
              <a:ext uri="{FF2B5EF4-FFF2-40B4-BE49-F238E27FC236}">
                <a16:creationId xmlns:a16="http://schemas.microsoft.com/office/drawing/2014/main" id="{060A7291-2C91-D746-5AF1-80E23BED3673}"/>
              </a:ext>
            </a:extLst>
          </p:cNvPr>
          <p:cNvSpPr/>
          <p:nvPr/>
        </p:nvSpPr>
        <p:spPr>
          <a:xfrm>
            <a:off x="62700" y="3610224"/>
            <a:ext cx="5799000" cy="104640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58;p46">
            <a:extLst>
              <a:ext uri="{FF2B5EF4-FFF2-40B4-BE49-F238E27FC236}">
                <a16:creationId xmlns:a16="http://schemas.microsoft.com/office/drawing/2014/main" id="{E7B6BB60-87D3-659E-A3F4-7247370209B4}"/>
              </a:ext>
            </a:extLst>
          </p:cNvPr>
          <p:cNvSpPr txBox="1"/>
          <p:nvPr/>
        </p:nvSpPr>
        <p:spPr>
          <a:xfrm>
            <a:off x="111175" y="3610223"/>
            <a:ext cx="603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kernel is </a:t>
            </a:r>
            <a:r>
              <a:rPr lang="en-GB" b="1" dirty="0"/>
              <a:t>shifted</a:t>
            </a:r>
            <a:r>
              <a:rPr lang="en-GB" dirty="0"/>
              <a:t> across the image and produces a point value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step size in which it shifts is the </a:t>
            </a:r>
            <a:r>
              <a:rPr lang="en-GB" b="1" dirty="0"/>
              <a:t>stride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output is always smaller. We can use </a:t>
            </a:r>
            <a:r>
              <a:rPr lang="en-GB" b="1" dirty="0"/>
              <a:t>padding</a:t>
            </a:r>
            <a:r>
              <a:rPr lang="en-GB" dirty="0"/>
              <a:t> to preserve dimensions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6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87" name="Google Shape;787;p4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90" name="Google Shape;790;p41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91" name="Google Shape;7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675" y="12266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1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6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884" name="Google Shape;884;p49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9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6" name="Google Shape;8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49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888" name="Google Shape;888;p49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 txBox="1"/>
            <p:nvPr/>
          </p:nvSpPr>
          <p:spPr>
            <a:xfrm>
              <a:off x="1400806" y="4019948"/>
              <a:ext cx="2394600" cy="1235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  <a:endParaRPr sz="12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922" name="Google Shape;922;p52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52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4" name="Google Shape;9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6" name="Google Shape;926;p52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27" name="Google Shape;927;p52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pic>
        <p:nvPicPr>
          <p:cNvPr id="929" name="Google Shape;92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52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1" name="Google Shape;931;p52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32" name="Google Shape;932;p52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1001" name="Google Shape;1001;p56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6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" name="Google Shape;10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56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1006" name="Google Shape;1006;p56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6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pic>
        <p:nvPicPr>
          <p:cNvPr id="1008" name="Google Shape;100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56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0" name="Google Shape;1010;p56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1011" name="Google Shape;1011;p56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1012" name="Google Shape;1012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73500" y="14200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73500" y="13899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37175" y="13603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00175" y="132767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570550" y="129805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533550" y="12654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691150" y="1001875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646750" y="961788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597825" y="935250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7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Convolutional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9" name="Google Shape;10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7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32" name="Google Shape;1032;p57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33" name="Google Shape;1033;p57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7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7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7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7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9" name="Google Shape;1039;p57"/>
              <p:cNvCxnSpPr>
                <a:stCxn id="1033" idx="6"/>
                <a:endCxn id="1036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0" name="Google Shape;1040;p57"/>
              <p:cNvCxnSpPr>
                <a:stCxn id="1034" idx="6"/>
                <a:endCxn id="1036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1" name="Google Shape;1041;p57"/>
              <p:cNvCxnSpPr>
                <a:stCxn id="1035" idx="6"/>
                <a:endCxn id="1037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2" name="Google Shape;1042;p57"/>
              <p:cNvCxnSpPr>
                <a:stCxn id="1037" idx="2"/>
                <a:endCxn id="1034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3" name="Google Shape;1043;p57"/>
              <p:cNvCxnSpPr>
                <a:stCxn id="1037" idx="6"/>
                <a:endCxn id="1038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4" name="Google Shape;1044;p57"/>
              <p:cNvCxnSpPr>
                <a:stCxn id="1038" idx="2"/>
                <a:endCxn id="1036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45" name="Google Shape;1045;p57"/>
            <p:cNvCxnSpPr>
              <a:stCxn id="1035" idx="6"/>
              <a:endCxn id="1036" idx="2"/>
            </p:cNvCxnSpPr>
            <p:nvPr/>
          </p:nvCxnSpPr>
          <p:spPr>
            <a:xfrm rot="10800000" flipH="1">
              <a:off x="4544342" y="2457000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57"/>
            <p:cNvCxnSpPr>
              <a:stCxn id="1033" idx="6"/>
              <a:endCxn id="1037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47" name="Google Shape;1047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1" name="Google Shape;1051;p57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Each element in the matrix is a </a:t>
            </a:r>
            <a:r>
              <a:rPr lang="en-GB" b="1" dirty="0">
                <a:solidFill>
                  <a:srgbClr val="D9D9D9"/>
                </a:solidFill>
              </a:rPr>
              <a:t>pixel</a:t>
            </a:r>
            <a:endParaRPr b="1" dirty="0">
              <a:solidFill>
                <a:srgbClr val="D9D9D9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rgbClr val="D9D9D9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Can have 1 greyscale channel or multiple colour </a:t>
            </a:r>
            <a:r>
              <a:rPr lang="en-GB" b="1" dirty="0">
                <a:solidFill>
                  <a:srgbClr val="D9D9D9"/>
                </a:solidFill>
              </a:rPr>
              <a:t>channels: RGB</a:t>
            </a:r>
            <a:endParaRPr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8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Convolutional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58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61" name="Google Shape;1061;p58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62" name="Google Shape;1062;p58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8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8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8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8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68" name="Google Shape;1068;p58"/>
              <p:cNvCxnSpPr>
                <a:stCxn id="1062" idx="6"/>
                <a:endCxn id="106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9" name="Google Shape;1069;p58"/>
              <p:cNvCxnSpPr>
                <a:stCxn id="1063" idx="6"/>
                <a:endCxn id="106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0" name="Google Shape;1070;p58"/>
              <p:cNvCxnSpPr>
                <a:stCxn id="1064" idx="6"/>
                <a:endCxn id="106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1" name="Google Shape;1071;p58"/>
              <p:cNvCxnSpPr>
                <a:stCxn id="1066" idx="2"/>
                <a:endCxn id="106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2" name="Google Shape;1072;p58"/>
              <p:cNvCxnSpPr>
                <a:stCxn id="1066" idx="6"/>
                <a:endCxn id="106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3" name="Google Shape;1073;p58"/>
              <p:cNvCxnSpPr>
                <a:stCxn id="1067" idx="2"/>
                <a:endCxn id="106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74" name="Google Shape;1074;p58"/>
            <p:cNvCxnSpPr>
              <a:stCxn id="1064" idx="6"/>
              <a:endCxn id="1065" idx="2"/>
            </p:cNvCxnSpPr>
            <p:nvPr/>
          </p:nvCxnSpPr>
          <p:spPr>
            <a:xfrm rot="10800000" flipH="1">
              <a:off x="4544342" y="2457000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58"/>
            <p:cNvCxnSpPr>
              <a:stCxn id="1062" idx="6"/>
              <a:endCxn id="1066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76" name="Google Shape;107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0" name="Google Shape;1080;p58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1081" name="Google Shape;1081;p58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1082" name="Google Shape;1082;p58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83" name="Google Shape;1083;p58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lang="en-GB" sz="1200" b="1"/>
                <a:t>shared weights</a:t>
              </a:r>
              <a:endParaRPr sz="1200" b="1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75" y="1423749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1"/>
          <p:cNvSpPr txBox="1"/>
          <p:nvPr/>
        </p:nvSpPr>
        <p:spPr>
          <a:xfrm>
            <a:off x="0" y="38724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Pooling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165" name="Google Shape;11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023" y="2928997"/>
            <a:ext cx="9263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1"/>
          <p:cNvSpPr/>
          <p:nvPr/>
        </p:nvSpPr>
        <p:spPr>
          <a:xfrm>
            <a:off x="63188" y="4022949"/>
            <a:ext cx="5951228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61"/>
          <p:cNvSpPr txBox="1"/>
          <p:nvPr/>
        </p:nvSpPr>
        <p:spPr>
          <a:xfrm>
            <a:off x="111663" y="4022949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could discard information gradually by max pooling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Keep the strongest signal, works better than average pooling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Nowadays, we use a bigger convolution </a:t>
            </a:r>
            <a:r>
              <a:rPr lang="en-GB" dirty="0" err="1"/>
              <a:t>stridefor</a:t>
            </a:r>
            <a:r>
              <a:rPr lang="en-GB" dirty="0"/>
              <a:t> dimensionality reduction</a:t>
            </a:r>
            <a:endParaRPr dirty="0"/>
          </a:p>
        </p:txBody>
      </p:sp>
      <p:grpSp>
        <p:nvGrpSpPr>
          <p:cNvPr id="2" name="Google Shape;869;p47">
            <a:extLst>
              <a:ext uri="{FF2B5EF4-FFF2-40B4-BE49-F238E27FC236}">
                <a16:creationId xmlns:a16="http://schemas.microsoft.com/office/drawing/2014/main" id="{B43F84AE-4D25-B79D-9C64-963BBD20D3AA}"/>
              </a:ext>
            </a:extLst>
          </p:cNvPr>
          <p:cNvGrpSpPr/>
          <p:nvPr/>
        </p:nvGrpSpPr>
        <p:grpSpPr>
          <a:xfrm>
            <a:off x="5913348" y="1423749"/>
            <a:ext cx="3039900" cy="1046408"/>
            <a:chOff x="5819450" y="906125"/>
            <a:chExt cx="3039900" cy="1012175"/>
          </a:xfrm>
        </p:grpSpPr>
        <p:sp>
          <p:nvSpPr>
            <p:cNvPr id="3" name="Google Shape;870;p47">
              <a:extLst>
                <a:ext uri="{FF2B5EF4-FFF2-40B4-BE49-F238E27FC236}">
                  <a16:creationId xmlns:a16="http://schemas.microsoft.com/office/drawing/2014/main" id="{4BBECBA1-F35C-DD65-798A-54DF05E37973}"/>
                </a:ext>
              </a:extLst>
            </p:cNvPr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4" name="Google Shape;871;p47">
              <a:extLst>
                <a:ext uri="{FF2B5EF4-FFF2-40B4-BE49-F238E27FC236}">
                  <a16:creationId xmlns:a16="http://schemas.microsoft.com/office/drawing/2014/main" id="{2161D99C-7AFE-A2FF-9873-F3565BC7BC12}"/>
                </a:ext>
              </a:extLst>
            </p:cNvPr>
            <p:cNvSpPr txBox="1"/>
            <p:nvPr/>
          </p:nvSpPr>
          <p:spPr>
            <a:xfrm>
              <a:off x="5964625" y="906125"/>
              <a:ext cx="2797200" cy="357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5" name="Google Shape;871;p47">
              <a:extLst>
                <a:ext uri="{FF2B5EF4-FFF2-40B4-BE49-F238E27FC236}">
                  <a16:creationId xmlns:a16="http://schemas.microsoft.com/office/drawing/2014/main" id="{1D32F6F8-C0D1-E18C-6623-E6B858AA3745}"/>
                </a:ext>
              </a:extLst>
            </p:cNvPr>
            <p:cNvSpPr txBox="1"/>
            <p:nvPr/>
          </p:nvSpPr>
          <p:spPr>
            <a:xfrm>
              <a:off x="5898216" y="906125"/>
              <a:ext cx="2797200" cy="714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Pooling provides some robustness (or invariance) to translations in the image.</a:t>
              </a:r>
              <a:endParaRPr sz="1200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F861A588-B117-F1B9-6A06-C8294932D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A03371-2D13-CBB9-0478-D03719B6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83" y="1693231"/>
            <a:ext cx="1009148" cy="764828"/>
          </a:xfrm>
          <a:prstGeom prst="rect">
            <a:avLst/>
          </a:prstGeom>
        </p:spPr>
      </p:pic>
      <p:sp>
        <p:nvSpPr>
          <p:cNvPr id="863" name="Google Shape;863;p47">
            <a:extLst>
              <a:ext uri="{FF2B5EF4-FFF2-40B4-BE49-F238E27FC236}">
                <a16:creationId xmlns:a16="http://schemas.microsoft.com/office/drawing/2014/main" id="{E5A2F4AF-A929-9B52-0ECB-919098CAADAD}"/>
              </a:ext>
            </a:extLst>
          </p:cNvPr>
          <p:cNvSpPr txBox="1"/>
          <p:nvPr/>
        </p:nvSpPr>
        <p:spPr>
          <a:xfrm>
            <a:off x="9523" y="15563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Convolution Translation Symmetry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866" name="Google Shape;866;p47">
            <a:extLst>
              <a:ext uri="{FF2B5EF4-FFF2-40B4-BE49-F238E27FC236}">
                <a16:creationId xmlns:a16="http://schemas.microsoft.com/office/drawing/2014/main" id="{D850BF49-ECAA-B0D6-C87D-713716875B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57;p46">
            <a:extLst>
              <a:ext uri="{FF2B5EF4-FFF2-40B4-BE49-F238E27FC236}">
                <a16:creationId xmlns:a16="http://schemas.microsoft.com/office/drawing/2014/main" id="{92D0BCE2-0E0D-6329-F9B1-2841F87C990C}"/>
              </a:ext>
            </a:extLst>
          </p:cNvPr>
          <p:cNvSpPr/>
          <p:nvPr/>
        </p:nvSpPr>
        <p:spPr>
          <a:xfrm>
            <a:off x="6119353" y="1257614"/>
            <a:ext cx="2824464" cy="2365126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58;p46">
            <a:extLst>
              <a:ext uri="{FF2B5EF4-FFF2-40B4-BE49-F238E27FC236}">
                <a16:creationId xmlns:a16="http://schemas.microsoft.com/office/drawing/2014/main" id="{C989C695-05E4-7E4D-C476-284993556F32}"/>
              </a:ext>
            </a:extLst>
          </p:cNvPr>
          <p:cNvSpPr txBox="1"/>
          <p:nvPr/>
        </p:nvSpPr>
        <p:spPr>
          <a:xfrm>
            <a:off x="6150968" y="1211783"/>
            <a:ext cx="277208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a feature translations across the input, its activation similarly moves across the output. This is called </a:t>
            </a:r>
            <a:r>
              <a:rPr lang="en-US" b="1" i="1" dirty="0"/>
              <a:t>equivariance</a:t>
            </a:r>
            <a:r>
              <a:rPr lang="en-US" dirty="0"/>
              <a:t>;</a:t>
            </a:r>
            <a:r>
              <a:rPr lang="en-US" i="1" dirty="0"/>
              <a:t> </a:t>
            </a:r>
            <a:r>
              <a:rPr lang="en-US" dirty="0"/>
              <a:t>the output commutes with the transformation on the input</a:t>
            </a:r>
            <a:endParaRPr lang="en-US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</a:t>
            </a:r>
            <a:r>
              <a:rPr lang="en-US" dirty="0">
                <a:solidFill>
                  <a:srgbClr val="00B050"/>
                </a:solidFill>
              </a:rPr>
              <a:t>pooling</a:t>
            </a:r>
            <a:r>
              <a:rPr lang="en-US" dirty="0"/>
              <a:t>, we can obtain (local) robustness/</a:t>
            </a:r>
            <a:r>
              <a:rPr lang="en-US" b="1" i="1" dirty="0"/>
              <a:t>invariance</a:t>
            </a:r>
            <a:r>
              <a:rPr lang="en-US" dirty="0"/>
              <a:t> to translations.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B62CFC-1C4F-E828-40BC-B1C67D3C7954}"/>
              </a:ext>
            </a:extLst>
          </p:cNvPr>
          <p:cNvCxnSpPr>
            <a:cxnSpLocks/>
          </p:cNvCxnSpPr>
          <p:nvPr/>
        </p:nvCxnSpPr>
        <p:spPr>
          <a:xfrm>
            <a:off x="704757" y="1615171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94937C-626C-3E39-CCD6-CA6B8DF8E44E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200183" y="2075645"/>
            <a:ext cx="1066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632C4D-41EB-05B2-C709-136F3568FD53}"/>
              </a:ext>
            </a:extLst>
          </p:cNvPr>
          <p:cNvCxnSpPr/>
          <p:nvPr/>
        </p:nvCxnSpPr>
        <p:spPr>
          <a:xfrm>
            <a:off x="1458580" y="2075645"/>
            <a:ext cx="9991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E2BC2B-CC82-7AA7-2160-D60179F119A2}"/>
                  </a:ext>
                </a:extLst>
              </p:cNvPr>
              <p:cNvSpPr txBox="1"/>
              <p:nvPr/>
            </p:nvSpPr>
            <p:spPr>
              <a:xfrm>
                <a:off x="1332915" y="1524770"/>
                <a:ext cx="1610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Convolution with kernel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E2BC2B-CC82-7AA7-2160-D60179F11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915" y="1524770"/>
                <a:ext cx="1610236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56DFB84-98F9-8F99-3349-7D235491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34" y="1745639"/>
            <a:ext cx="267519" cy="20275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F3F79D-FEF3-B826-9522-2B30B44DEE26}"/>
              </a:ext>
            </a:extLst>
          </p:cNvPr>
          <p:cNvCxnSpPr>
            <a:cxnSpLocks/>
          </p:cNvCxnSpPr>
          <p:nvPr/>
        </p:nvCxnSpPr>
        <p:spPr>
          <a:xfrm>
            <a:off x="3367622" y="1592813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4414E5-B90B-152E-3960-E7598E86D122}"/>
              </a:ext>
            </a:extLst>
          </p:cNvPr>
          <p:cNvCxnSpPr>
            <a:cxnSpLocks/>
          </p:cNvCxnSpPr>
          <p:nvPr/>
        </p:nvCxnSpPr>
        <p:spPr>
          <a:xfrm flipV="1">
            <a:off x="2863048" y="2053134"/>
            <a:ext cx="1051727" cy="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FC3CBA-3A29-98EB-900B-A8F0E242DE09}"/>
              </a:ext>
            </a:extLst>
          </p:cNvPr>
          <p:cNvSpPr/>
          <p:nvPr/>
        </p:nvSpPr>
        <p:spPr>
          <a:xfrm>
            <a:off x="3316812" y="1983838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F7DB48-AE21-F237-1736-BDBBF75E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71" y="3415127"/>
            <a:ext cx="1009148" cy="7648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E8675C-04C4-80E4-9EE4-982FFBC5885F}"/>
              </a:ext>
            </a:extLst>
          </p:cNvPr>
          <p:cNvCxnSpPr>
            <a:cxnSpLocks/>
          </p:cNvCxnSpPr>
          <p:nvPr/>
        </p:nvCxnSpPr>
        <p:spPr>
          <a:xfrm>
            <a:off x="706224" y="3137039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B95A2C-4F4A-6797-1695-D865742626C4}"/>
              </a:ext>
            </a:extLst>
          </p:cNvPr>
          <p:cNvCxnSpPr>
            <a:cxnSpLocks/>
          </p:cNvCxnSpPr>
          <p:nvPr/>
        </p:nvCxnSpPr>
        <p:spPr>
          <a:xfrm>
            <a:off x="171436" y="3536626"/>
            <a:ext cx="1066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7B93F1-84A1-06D1-A2F9-2E35B8D989A8}"/>
              </a:ext>
            </a:extLst>
          </p:cNvPr>
          <p:cNvCxnSpPr/>
          <p:nvPr/>
        </p:nvCxnSpPr>
        <p:spPr>
          <a:xfrm>
            <a:off x="1458579" y="3608823"/>
            <a:ext cx="9991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E8CA79-F1C9-0BB8-B260-773746410D1C}"/>
                  </a:ext>
                </a:extLst>
              </p:cNvPr>
              <p:cNvSpPr txBox="1"/>
              <p:nvPr/>
            </p:nvSpPr>
            <p:spPr>
              <a:xfrm>
                <a:off x="1332915" y="3057795"/>
                <a:ext cx="1610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Convolution with kernel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E8CA79-F1C9-0BB8-B260-77374641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915" y="3057795"/>
                <a:ext cx="1610236" cy="46166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FD530F5-021C-77FF-6A13-FACC05A2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34" y="3277004"/>
            <a:ext cx="267519" cy="20275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8910D9-6F9F-3C46-4255-F8BDE7E67EA7}"/>
              </a:ext>
            </a:extLst>
          </p:cNvPr>
          <p:cNvCxnSpPr>
            <a:cxnSpLocks/>
          </p:cNvCxnSpPr>
          <p:nvPr/>
        </p:nvCxnSpPr>
        <p:spPr>
          <a:xfrm>
            <a:off x="3362198" y="3082310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BC2520-7C9C-55DF-4F18-06EF73A74EC0}"/>
              </a:ext>
            </a:extLst>
          </p:cNvPr>
          <p:cNvCxnSpPr>
            <a:cxnSpLocks/>
          </p:cNvCxnSpPr>
          <p:nvPr/>
        </p:nvCxnSpPr>
        <p:spPr>
          <a:xfrm flipV="1">
            <a:off x="2857624" y="3542631"/>
            <a:ext cx="1051727" cy="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A382C99-EB8C-9921-6005-DCB90D225E88}"/>
              </a:ext>
            </a:extLst>
          </p:cNvPr>
          <p:cNvSpPr/>
          <p:nvPr/>
        </p:nvSpPr>
        <p:spPr>
          <a:xfrm>
            <a:off x="3552173" y="3732644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3EA4B5-AE09-77A0-BB69-226D363E9750}"/>
              </a:ext>
            </a:extLst>
          </p:cNvPr>
          <p:cNvCxnSpPr/>
          <p:nvPr/>
        </p:nvCxnSpPr>
        <p:spPr>
          <a:xfrm>
            <a:off x="704760" y="2629145"/>
            <a:ext cx="0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1CF682D-5195-62BD-5CCC-B493652DC48F}"/>
              </a:ext>
            </a:extLst>
          </p:cNvPr>
          <p:cNvSpPr txBox="1"/>
          <p:nvPr/>
        </p:nvSpPr>
        <p:spPr>
          <a:xfrm>
            <a:off x="723809" y="2697307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Translation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FD97BC7-59FB-D120-A2A0-2786D9459CEE}"/>
              </a:ext>
            </a:extLst>
          </p:cNvPr>
          <p:cNvCxnSpPr/>
          <p:nvPr/>
        </p:nvCxnSpPr>
        <p:spPr>
          <a:xfrm>
            <a:off x="3362152" y="2576783"/>
            <a:ext cx="0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715DB12-CC3C-FE62-BE2B-8B55BADD69A8}"/>
              </a:ext>
            </a:extLst>
          </p:cNvPr>
          <p:cNvSpPr txBox="1"/>
          <p:nvPr/>
        </p:nvSpPr>
        <p:spPr>
          <a:xfrm>
            <a:off x="3409948" y="2611521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Translation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4EA4B8-1542-734F-0E00-4D6EBDD3D7EF}"/>
              </a:ext>
            </a:extLst>
          </p:cNvPr>
          <p:cNvCxnSpPr>
            <a:cxnSpLocks/>
          </p:cNvCxnSpPr>
          <p:nvPr/>
        </p:nvCxnSpPr>
        <p:spPr>
          <a:xfrm>
            <a:off x="4086225" y="2047990"/>
            <a:ext cx="79057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A70E2CB-DF33-01B7-4391-BEC5B9E17E56}"/>
              </a:ext>
            </a:extLst>
          </p:cNvPr>
          <p:cNvCxnSpPr>
            <a:cxnSpLocks/>
          </p:cNvCxnSpPr>
          <p:nvPr/>
        </p:nvCxnSpPr>
        <p:spPr>
          <a:xfrm>
            <a:off x="4095749" y="3543433"/>
            <a:ext cx="79057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F6B4989-115F-6921-5006-757DC0892349}"/>
              </a:ext>
            </a:extLst>
          </p:cNvPr>
          <p:cNvSpPr txBox="1"/>
          <p:nvPr/>
        </p:nvSpPr>
        <p:spPr>
          <a:xfrm>
            <a:off x="171436" y="1081086"/>
            <a:ext cx="1095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7C3DF5-4FCB-0305-C139-529DDD6C4F21}"/>
              </a:ext>
            </a:extLst>
          </p:cNvPr>
          <p:cNvSpPr txBox="1"/>
          <p:nvPr/>
        </p:nvSpPr>
        <p:spPr>
          <a:xfrm>
            <a:off x="2805113" y="958597"/>
            <a:ext cx="113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output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0DF984A-10FE-1C71-F931-64D2CB0554F2}"/>
              </a:ext>
            </a:extLst>
          </p:cNvPr>
          <p:cNvSpPr/>
          <p:nvPr/>
        </p:nvSpPr>
        <p:spPr>
          <a:xfrm>
            <a:off x="4891622" y="1974171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CAF586-C1CA-D665-761A-63458B0211BF}"/>
              </a:ext>
            </a:extLst>
          </p:cNvPr>
          <p:cNvSpPr/>
          <p:nvPr/>
        </p:nvSpPr>
        <p:spPr>
          <a:xfrm>
            <a:off x="4915255" y="3461186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2A513B-A745-C4B7-DDC1-5F093FD76625}"/>
              </a:ext>
            </a:extLst>
          </p:cNvPr>
          <p:cNvSpPr txBox="1"/>
          <p:nvPr/>
        </p:nvSpPr>
        <p:spPr>
          <a:xfrm>
            <a:off x="4104603" y="958597"/>
            <a:ext cx="1810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 Pooling output (single value)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BE9744E-348D-E8DD-5938-F85EFA6141B9}"/>
              </a:ext>
            </a:extLst>
          </p:cNvPr>
          <p:cNvCxnSpPr/>
          <p:nvPr/>
        </p:nvCxnSpPr>
        <p:spPr>
          <a:xfrm>
            <a:off x="4962204" y="2616497"/>
            <a:ext cx="0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2B1A84F-9329-4A2D-E6CC-D54AE2F61871}"/>
              </a:ext>
            </a:extLst>
          </p:cNvPr>
          <p:cNvSpPr txBox="1"/>
          <p:nvPr/>
        </p:nvSpPr>
        <p:spPr>
          <a:xfrm>
            <a:off x="5010000" y="2651235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Translation</a:t>
            </a:r>
          </a:p>
        </p:txBody>
      </p:sp>
      <p:sp>
        <p:nvSpPr>
          <p:cNvPr id="832" name="TextBox 831">
            <a:extLst>
              <a:ext uri="{FF2B5EF4-FFF2-40B4-BE49-F238E27FC236}">
                <a16:creationId xmlns:a16="http://schemas.microsoft.com/office/drawing/2014/main" id="{F41679C5-A371-9A87-EB9B-C700ED19BAB4}"/>
              </a:ext>
            </a:extLst>
          </p:cNvPr>
          <p:cNvSpPr txBox="1"/>
          <p:nvPr/>
        </p:nvSpPr>
        <p:spPr>
          <a:xfrm>
            <a:off x="4071682" y="3242461"/>
            <a:ext cx="161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maxPool</a:t>
            </a:r>
            <a:endParaRPr lang="en-US" sz="1200" i="1" dirty="0"/>
          </a:p>
        </p:txBody>
      </p:sp>
      <p:sp>
        <p:nvSpPr>
          <p:cNvPr id="833" name="TextBox 832">
            <a:extLst>
              <a:ext uri="{FF2B5EF4-FFF2-40B4-BE49-F238E27FC236}">
                <a16:creationId xmlns:a16="http://schemas.microsoft.com/office/drawing/2014/main" id="{8765A70E-B0FA-584A-9402-5D90E23ED299}"/>
              </a:ext>
            </a:extLst>
          </p:cNvPr>
          <p:cNvSpPr txBox="1"/>
          <p:nvPr/>
        </p:nvSpPr>
        <p:spPr>
          <a:xfrm>
            <a:off x="4071682" y="1721223"/>
            <a:ext cx="161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maxPool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6741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CNN Cases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86" name="Google Shape;1186;p6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87" name="Google Shape;1187;p6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88" name="Google Shape;1188;p6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6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194" name="Google Shape;1194;p6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7" name="Google Shape;11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ImageNet Challenge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670" name="Google Shape;670;p3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672" name="Google Shape;672;p30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</p:txBody>
      </p:sp>
      <p:pic>
        <p:nvPicPr>
          <p:cNvPr id="673" name="Google Shape;6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0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96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ImageNet Challenge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682" name="Google Shape;682;p3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684" name="Google Shape;684;p31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</p:txBody>
      </p:sp>
      <p:pic>
        <p:nvPicPr>
          <p:cNvPr id="685" name="Google Shape;6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1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350" y="1904275"/>
            <a:ext cx="5180650" cy="269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864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AlexNet (2012)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04" name="Google Shape;12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AlexNet (2012)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11" name="Google Shape;1211;p65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5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become smaller and number of filters increases as we go deeper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8 layers</a:t>
            </a:r>
            <a:r>
              <a:rPr lang="en-GB"/>
              <a:t> with </a:t>
            </a:r>
            <a:r>
              <a:rPr lang="en-GB" b="1"/>
              <a:t>dropout</a:t>
            </a:r>
            <a:r>
              <a:rPr lang="en-GB"/>
              <a:t> and </a:t>
            </a:r>
            <a:r>
              <a:rPr lang="en-GB" b="1"/>
              <a:t>ReLU</a:t>
            </a:r>
            <a:r>
              <a:rPr lang="en-GB"/>
              <a:t> activations trained for </a:t>
            </a:r>
            <a:r>
              <a:rPr lang="en-GB" b="1"/>
              <a:t>6 days on 2 GPUs</a:t>
            </a:r>
            <a:endParaRPr b="1"/>
          </a:p>
        </p:txBody>
      </p:sp>
      <p:pic>
        <p:nvPicPr>
          <p:cNvPr id="1213" name="Google Shape;12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00" y="381121"/>
            <a:ext cx="8756075" cy="4932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66"/>
          <p:cNvSpPr txBox="1"/>
          <p:nvPr/>
        </p:nvSpPr>
        <p:spPr>
          <a:xfrm>
            <a:off x="6020575" y="4781600"/>
            <a:ext cx="413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>
                <a:solidFill>
                  <a:schemeClr val="dk1"/>
                </a:solidFill>
              </a:rPr>
              <a:t>https://www.louisbouchard.ai/densenet-explained/</a:t>
            </a:r>
            <a:endParaRPr sz="900" i="1"/>
          </a:p>
        </p:txBody>
      </p:sp>
      <p:sp>
        <p:nvSpPr>
          <p:cNvPr id="1221" name="Google Shape;1221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CNN with a Dense Layer output</a:t>
            </a:r>
            <a:endParaRPr sz="28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6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67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Transfer Learning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1229" name="Google Shape;1229;p6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6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31" name="Google Shape;12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7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Each element in the matrix is a </a:t>
            </a:r>
            <a:r>
              <a:rPr lang="en-GB" b="1" dirty="0">
                <a:solidFill>
                  <a:schemeClr val="dk1"/>
                </a:solidFill>
              </a:rPr>
              <a:t>pixel</a:t>
            </a:r>
            <a:endParaRPr b="1"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Can have 1 greyscale channel or multiple colour </a:t>
            </a:r>
            <a:r>
              <a:rPr lang="en-GB" b="1" dirty="0">
                <a:solidFill>
                  <a:srgbClr val="D9D9D9"/>
                </a:solidFill>
              </a:rPr>
              <a:t>channels: RGB</a:t>
            </a:r>
            <a:endParaRPr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8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Transfer Learning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1241" name="Google Shape;1241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43" name="Google Shape;12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68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657249" y="3048648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582825" y="3048659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5200" y="2530175"/>
            <a:ext cx="3441297" cy="19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VGG16 and ResNet (2014, 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54" name="Google Shape;1254;p69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9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VGG16: construct large and deep models (120M params)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Prevents vanishing gradient problem</a:t>
            </a:r>
            <a:endParaRPr dirty="0"/>
          </a:p>
        </p:txBody>
      </p:sp>
      <p:pic>
        <p:nvPicPr>
          <p:cNvPr id="1256" name="Google Shape;12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25" y="855874"/>
            <a:ext cx="5273951" cy="2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VGG16 and ResNet (2014, 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63" name="Google Shape;1263;p70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70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VGG16: construct large and deep models (120M params)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Prevents vanishing gradient problem</a:t>
            </a:r>
            <a:endParaRPr dirty="0"/>
          </a:p>
        </p:txBody>
      </p:sp>
      <p:pic>
        <p:nvPicPr>
          <p:cNvPr id="1265" name="Google Shape;12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25" y="892298"/>
            <a:ext cx="4582060" cy="25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73" name="Google Shape;12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5" name="Google Shape;12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2" name="Google Shape;12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2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4" name="Google Shape;128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72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2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ResNets</a:t>
            </a:r>
            <a:r>
              <a:rPr lang="en-GB" dirty="0">
                <a:solidFill>
                  <a:schemeClr val="dk1"/>
                </a:solidFill>
              </a:rPr>
              <a:t>: construct large and deep models with </a:t>
            </a:r>
            <a:r>
              <a:rPr lang="en-GB" b="1" dirty="0">
                <a:solidFill>
                  <a:schemeClr val="dk1"/>
                </a:solidFill>
              </a:rPr>
              <a:t>skip connections</a:t>
            </a:r>
            <a:r>
              <a:rPr lang="en-GB" dirty="0">
                <a:solidFill>
                  <a:schemeClr val="dk1"/>
                </a:solidFill>
              </a:rPr>
              <a:t>, able to train up to </a:t>
            </a:r>
            <a:r>
              <a:rPr lang="en-GB" b="1" dirty="0">
                <a:solidFill>
                  <a:schemeClr val="dk1"/>
                </a:solidFill>
              </a:rPr>
              <a:t>152 layers</a:t>
            </a:r>
            <a:r>
              <a:rPr lang="en-GB" dirty="0">
                <a:solidFill>
                  <a:schemeClr val="dk1"/>
                </a:solidFill>
              </a:rPr>
              <a:t> (!)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Higher abstraction and less nuisance from vanishing or exploding gradients</a:t>
            </a:r>
            <a:endParaRPr dirty="0"/>
          </a:p>
        </p:txBody>
      </p:sp>
      <p:pic>
        <p:nvPicPr>
          <p:cNvPr id="1287" name="Google Shape;128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93" name="Google Shape;12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73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73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96" name="Google Shape;1296;p73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297" name="Google Shape;12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73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73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ResNets</a:t>
            </a:r>
            <a:r>
              <a:rPr lang="en-GB" dirty="0">
                <a:solidFill>
                  <a:schemeClr val="dk1"/>
                </a:solidFill>
              </a:rPr>
              <a:t>: construct large and deep models with </a:t>
            </a:r>
            <a:r>
              <a:rPr lang="en-GB" b="1" dirty="0">
                <a:solidFill>
                  <a:schemeClr val="dk1"/>
                </a:solidFill>
              </a:rPr>
              <a:t>skip connections</a:t>
            </a:r>
            <a:r>
              <a:rPr lang="en-GB" dirty="0">
                <a:solidFill>
                  <a:schemeClr val="dk1"/>
                </a:solidFill>
              </a:rPr>
              <a:t>, able to train up to </a:t>
            </a:r>
            <a:r>
              <a:rPr lang="en-GB" b="1" dirty="0">
                <a:solidFill>
                  <a:schemeClr val="dk1"/>
                </a:solidFill>
              </a:rPr>
              <a:t>152 layers </a:t>
            </a:r>
            <a:r>
              <a:rPr lang="en-GB" dirty="0">
                <a:solidFill>
                  <a:schemeClr val="dk1"/>
                </a:solidFill>
              </a:rPr>
              <a:t>(!)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Higher abstraction and less nuisance from vanishing or exploding gradients</a:t>
            </a:r>
            <a:endParaRPr dirty="0"/>
          </a:p>
        </p:txBody>
      </p:sp>
      <p:pic>
        <p:nvPicPr>
          <p:cNvPr id="1300" name="Google Shape;130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6" name="Google Shape;13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4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8" name="Google Shape;130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6" name="Google Shape;13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75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8" name="Google Shape;13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75"/>
          <p:cNvPicPr preferRelativeResize="0"/>
          <p:nvPr/>
        </p:nvPicPr>
        <p:blipFill rotWithShape="1">
          <a:blip r:embed="rId6">
            <a:alphaModFix/>
          </a:blip>
          <a:srcRect r="51881"/>
          <a:stretch/>
        </p:blipFill>
        <p:spPr>
          <a:xfrm>
            <a:off x="1910400" y="4114825"/>
            <a:ext cx="2552225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27" name="Google Shape;13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76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9" name="Google Shape;13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400" y="4114825"/>
            <a:ext cx="5304150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38" name="Google Shape;1338;p77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9" name="Google Shape;13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7550"/>
            <a:ext cx="5913177" cy="25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7"/>
          <p:cNvSpPr txBox="1"/>
          <p:nvPr/>
        </p:nvSpPr>
        <p:spPr>
          <a:xfrm>
            <a:off x="0" y="0"/>
            <a:ext cx="294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Li, H., Xu, Z., Taylor, G., &amp; Goldstein, T. (2017). Visualizing the Loss Landscape of Neural Nets. </a:t>
            </a:r>
            <a:r>
              <a:rPr lang="en-GB" sz="800" i="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NIPS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Each element in the matrix is a </a:t>
            </a:r>
            <a:r>
              <a:rPr lang="en-GB" b="1" dirty="0">
                <a:solidFill>
                  <a:schemeClr val="dk1"/>
                </a:solidFill>
              </a:rPr>
              <a:t>pixel</a:t>
            </a:r>
            <a:endParaRPr b="1"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Can have 1 greyscale channel or multiple colour </a:t>
            </a:r>
            <a:r>
              <a:rPr lang="en-GB" b="1" dirty="0">
                <a:solidFill>
                  <a:schemeClr val="dk1"/>
                </a:solidFill>
              </a:rPr>
              <a:t>channels: </a:t>
            </a:r>
            <a:r>
              <a:rPr lang="en-GB" b="1" dirty="0">
                <a:solidFill>
                  <a:srgbClr val="990000"/>
                </a:solidFill>
              </a:rPr>
              <a:t>R</a:t>
            </a:r>
            <a:r>
              <a:rPr lang="en-GB" b="1" dirty="0">
                <a:solidFill>
                  <a:srgbClr val="38761D"/>
                </a:solidFill>
              </a:rPr>
              <a:t>G</a:t>
            </a:r>
            <a:r>
              <a:rPr lang="en-GB" b="1" dirty="0">
                <a:solidFill>
                  <a:srgbClr val="1155CC"/>
                </a:solidFill>
              </a:rPr>
              <a:t>B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t="43394"/>
          <a:stretch/>
        </p:blipFill>
        <p:spPr>
          <a:xfrm>
            <a:off x="6396325" y="350100"/>
            <a:ext cx="2618151" cy="19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BCB230E7-2130-8D33-0D5F-D87AF8DF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8;p73">
            <a:extLst>
              <a:ext uri="{FF2B5EF4-FFF2-40B4-BE49-F238E27FC236}">
                <a16:creationId xmlns:a16="http://schemas.microsoft.com/office/drawing/2014/main" id="{4D463D98-530E-983B-375E-85C836C2516F}"/>
              </a:ext>
            </a:extLst>
          </p:cNvPr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71">
            <a:extLst>
              <a:ext uri="{FF2B5EF4-FFF2-40B4-BE49-F238E27FC236}">
                <a16:creationId xmlns:a16="http://schemas.microsoft.com/office/drawing/2014/main" id="{6AC48CBD-8CC9-3F17-3790-F1051D05E94D}"/>
              </a:ext>
            </a:extLst>
          </p:cNvPr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 err="1">
                <a:solidFill>
                  <a:srgbClr val="3C189B"/>
                </a:solidFill>
              </a:rPr>
              <a:t>DenseNet</a:t>
            </a:r>
            <a:r>
              <a:rPr lang="en-GB" sz="2800" b="1" dirty="0">
                <a:solidFill>
                  <a:srgbClr val="3C189B"/>
                </a:solidFill>
              </a:rPr>
              <a:t> (2018)</a:t>
            </a:r>
            <a:endParaRPr sz="2800" b="1" dirty="0">
              <a:solidFill>
                <a:srgbClr val="3C189B"/>
              </a:solidFill>
            </a:endParaRPr>
          </a:p>
        </p:txBody>
      </p:sp>
      <p:sp>
        <p:nvSpPr>
          <p:cNvPr id="1274" name="Google Shape;1274;p71">
            <a:extLst>
              <a:ext uri="{FF2B5EF4-FFF2-40B4-BE49-F238E27FC236}">
                <a16:creationId xmlns:a16="http://schemas.microsoft.com/office/drawing/2014/main" id="{897C83CA-7641-968E-AAD4-FC21E5168D94}"/>
              </a:ext>
            </a:extLst>
          </p:cNvPr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5" name="Google Shape;1275;p71">
            <a:extLst>
              <a:ext uri="{FF2B5EF4-FFF2-40B4-BE49-F238E27FC236}">
                <a16:creationId xmlns:a16="http://schemas.microsoft.com/office/drawing/2014/main" id="{1DF17C2B-8122-7B4F-8655-3A1B798D32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F46DA-9BF4-9640-15D1-8669C2BA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8" y="1232333"/>
            <a:ext cx="8614887" cy="1339417"/>
          </a:xfrm>
          <a:prstGeom prst="rect">
            <a:avLst/>
          </a:prstGeom>
        </p:spPr>
      </p:pic>
      <p:sp>
        <p:nvSpPr>
          <p:cNvPr id="3" name="Google Shape;1286;p72">
            <a:extLst>
              <a:ext uri="{FF2B5EF4-FFF2-40B4-BE49-F238E27FC236}">
                <a16:creationId xmlns:a16="http://schemas.microsoft.com/office/drawing/2014/main" id="{6A81C8DD-52CA-6F74-F30F-AFC811BCC2AD}"/>
              </a:ext>
            </a:extLst>
          </p:cNvPr>
          <p:cNvSpPr txBox="1"/>
          <p:nvPr/>
        </p:nvSpPr>
        <p:spPr>
          <a:xfrm>
            <a:off x="111350" y="2470750"/>
            <a:ext cx="62415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DenseNets</a:t>
            </a:r>
            <a:r>
              <a:rPr lang="en-GB" dirty="0">
                <a:solidFill>
                  <a:schemeClr val="dk1"/>
                </a:solidFill>
              </a:rPr>
              <a:t>: </a:t>
            </a:r>
            <a:r>
              <a:rPr lang="en-US" dirty="0">
                <a:solidFill>
                  <a:schemeClr val="dk1"/>
                </a:solidFill>
              </a:rPr>
              <a:t>Let each layer take in the output from each preceding layer in the same block.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 to </a:t>
            </a:r>
            <a:r>
              <a:rPr lang="en-US" b="1" dirty="0"/>
              <a:t>264</a:t>
            </a:r>
            <a:r>
              <a:rPr lang="en-US" dirty="0"/>
              <a:t> layers!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08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18B98D7F-C27D-40BA-B7CB-D9ABA7551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>
            <a:extLst>
              <a:ext uri="{FF2B5EF4-FFF2-40B4-BE49-F238E27FC236}">
                <a16:creationId xmlns:a16="http://schemas.microsoft.com/office/drawing/2014/main" id="{56A65FCC-5A76-C606-C7BE-BDE6E01FF8D8}"/>
              </a:ext>
            </a:extLst>
          </p:cNvPr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3C189B"/>
                </a:solidFill>
              </a:rPr>
              <a:t>Other symmetries?</a:t>
            </a:r>
            <a:endParaRPr sz="2400" b="1" dirty="0">
              <a:solidFill>
                <a:srgbClr val="3C189B"/>
              </a:solidFill>
            </a:endParaRPr>
          </a:p>
        </p:txBody>
      </p:sp>
      <p:grpSp>
        <p:nvGrpSpPr>
          <p:cNvPr id="2" name="Google Shape;236;p24">
            <a:extLst>
              <a:ext uri="{FF2B5EF4-FFF2-40B4-BE49-F238E27FC236}">
                <a16:creationId xmlns:a16="http://schemas.microsoft.com/office/drawing/2014/main" id="{A1E576A7-46DD-2AFA-4321-2D95061D85B9}"/>
              </a:ext>
            </a:extLst>
          </p:cNvPr>
          <p:cNvGrpSpPr/>
          <p:nvPr/>
        </p:nvGrpSpPr>
        <p:grpSpPr>
          <a:xfrm>
            <a:off x="449179" y="864488"/>
            <a:ext cx="2963093" cy="2426399"/>
            <a:chOff x="5906325" y="906125"/>
            <a:chExt cx="2713306" cy="1537221"/>
          </a:xfrm>
        </p:grpSpPr>
        <p:sp>
          <p:nvSpPr>
            <p:cNvPr id="3" name="Google Shape;237;p24">
              <a:extLst>
                <a:ext uri="{FF2B5EF4-FFF2-40B4-BE49-F238E27FC236}">
                  <a16:creationId xmlns:a16="http://schemas.microsoft.com/office/drawing/2014/main" id="{79FDBA34-9976-D527-EEEA-EF5C3BED3C6B}"/>
                </a:ext>
              </a:extLst>
            </p:cNvPr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" name="Google Shape;238;p24">
              <a:extLst>
                <a:ext uri="{FF2B5EF4-FFF2-40B4-BE49-F238E27FC236}">
                  <a16:creationId xmlns:a16="http://schemas.microsoft.com/office/drawing/2014/main" id="{76F302ED-009E-30A9-86AC-D9CB9EF76E3D}"/>
                </a:ext>
              </a:extLst>
            </p:cNvPr>
            <p:cNvSpPr txBox="1"/>
            <p:nvPr/>
          </p:nvSpPr>
          <p:spPr>
            <a:xfrm>
              <a:off x="5964625" y="906125"/>
              <a:ext cx="2655006" cy="1537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We have seen that the sliding kernels/weight sharing gives CNNs </a:t>
              </a:r>
              <a:r>
                <a:rPr lang="en-US" sz="1200" i="1" dirty="0"/>
                <a:t>equivariance</a:t>
              </a:r>
              <a:r>
                <a:rPr lang="en-US" sz="1200" dirty="0"/>
                <a:t> </a:t>
              </a:r>
              <a:r>
                <a:rPr lang="en-US" sz="1200" dirty="0" err="1"/>
                <a:t>w.r.t</a:t>
              </a:r>
              <a:r>
                <a:rPr lang="en-US" sz="1200" dirty="0"/>
                <a:t> translations.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Besides translations, images often exhibit other symmetries that we might want robustness to (e.g. scaling, rotation)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CNNs are not natively equivariant to these transformations.</a:t>
              </a:r>
              <a:endParaRPr sz="1200" dirty="0"/>
            </a:p>
          </p:txBody>
        </p:sp>
      </p:grpSp>
      <p:pic>
        <p:nvPicPr>
          <p:cNvPr id="5" name="Google Shape;440;p27">
            <a:extLst>
              <a:ext uri="{FF2B5EF4-FFF2-40B4-BE49-F238E27FC236}">
                <a16:creationId xmlns:a16="http://schemas.microsoft.com/office/drawing/2014/main" id="{3CB8EEE8-3239-9D4F-FD66-D90AFCE1AA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3658" r="8157"/>
          <a:stretch/>
        </p:blipFill>
        <p:spPr>
          <a:xfrm rot="-5400000" flipH="1">
            <a:off x="3784330" y="710965"/>
            <a:ext cx="1838326" cy="21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3BE8E-AB5B-457D-D5B3-EEF3A0B2BB52}"/>
              </a:ext>
            </a:extLst>
          </p:cNvPr>
          <p:cNvSpPr/>
          <p:nvPr/>
        </p:nvSpPr>
        <p:spPr>
          <a:xfrm>
            <a:off x="4481512" y="995363"/>
            <a:ext cx="323851" cy="942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440;p27">
            <a:extLst>
              <a:ext uri="{FF2B5EF4-FFF2-40B4-BE49-F238E27FC236}">
                <a16:creationId xmlns:a16="http://schemas.microsoft.com/office/drawing/2014/main" id="{6712DB83-9ED9-3094-6CBA-23E545C304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7088" t="39653" r="28195" b="45252"/>
          <a:stretch/>
        </p:blipFill>
        <p:spPr>
          <a:xfrm rot="18996898" flipH="1">
            <a:off x="6042844" y="1174053"/>
            <a:ext cx="942977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B5EED0-0224-E8B5-5818-D5C55AAA1CB5}"/>
              </a:ext>
            </a:extLst>
          </p:cNvPr>
          <p:cNvSpPr/>
          <p:nvPr/>
        </p:nvSpPr>
        <p:spPr>
          <a:xfrm rot="2796898">
            <a:off x="6352404" y="864489"/>
            <a:ext cx="323851" cy="942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440;p27">
            <a:extLst>
              <a:ext uri="{FF2B5EF4-FFF2-40B4-BE49-F238E27FC236}">
                <a16:creationId xmlns:a16="http://schemas.microsoft.com/office/drawing/2014/main" id="{6454D9E7-3A34-28AD-AA12-4FF7A98AE8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7088" t="39653" r="28195" b="45252"/>
          <a:stretch/>
        </p:blipFill>
        <p:spPr>
          <a:xfrm rot="-5400000" flipH="1" flipV="1">
            <a:off x="6042842" y="2247902"/>
            <a:ext cx="942977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7F1D20-95F9-E67C-01FB-24A02D24D980}"/>
              </a:ext>
            </a:extLst>
          </p:cNvPr>
          <p:cNvSpPr/>
          <p:nvPr/>
        </p:nvSpPr>
        <p:spPr>
          <a:xfrm>
            <a:off x="6352405" y="1940815"/>
            <a:ext cx="323851" cy="942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440;p27">
            <a:extLst>
              <a:ext uri="{FF2B5EF4-FFF2-40B4-BE49-F238E27FC236}">
                <a16:creationId xmlns:a16="http://schemas.microsoft.com/office/drawing/2014/main" id="{57AC005D-5DF5-8806-55B9-718CFEFC66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7088" t="39653" r="28195" b="45252"/>
          <a:stretch/>
        </p:blipFill>
        <p:spPr>
          <a:xfrm rot="-5400000" flipH="1">
            <a:off x="5760631" y="3461282"/>
            <a:ext cx="1541515" cy="52940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259313-33F7-55D2-6D73-89A906C4F05B}"/>
              </a:ext>
            </a:extLst>
          </p:cNvPr>
          <p:cNvSpPr/>
          <p:nvPr/>
        </p:nvSpPr>
        <p:spPr>
          <a:xfrm>
            <a:off x="6266681" y="2955227"/>
            <a:ext cx="529408" cy="1541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41696-72E9-0FFB-7795-C7142BDB2E55}"/>
              </a:ext>
            </a:extLst>
          </p:cNvPr>
          <p:cNvSpPr txBox="1"/>
          <p:nvPr/>
        </p:nvSpPr>
        <p:spPr>
          <a:xfrm>
            <a:off x="7172326" y="1133475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795E9-3A42-05E7-620D-78664A11F276}"/>
              </a:ext>
            </a:extLst>
          </p:cNvPr>
          <p:cNvSpPr txBox="1"/>
          <p:nvPr/>
        </p:nvSpPr>
        <p:spPr>
          <a:xfrm>
            <a:off x="7115176" y="2142491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Mirroring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6F6A47-2FC2-B171-E05D-BAA36E1772D6}"/>
              </a:ext>
            </a:extLst>
          </p:cNvPr>
          <p:cNvSpPr txBox="1"/>
          <p:nvPr/>
        </p:nvSpPr>
        <p:spPr>
          <a:xfrm>
            <a:off x="7215188" y="3418203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Scaling</a:t>
            </a:r>
          </a:p>
        </p:txBody>
      </p:sp>
      <p:pic>
        <p:nvPicPr>
          <p:cNvPr id="1026" name="Picture 2" descr="Conventional CNN output">
            <a:extLst>
              <a:ext uri="{FF2B5EF4-FFF2-40B4-BE49-F238E27FC236}">
                <a16:creationId xmlns:a16="http://schemas.microsoft.com/office/drawing/2014/main" id="{C8DD3C7E-35AD-ABC3-B236-CAF6279E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" y="3339862"/>
            <a:ext cx="4000072" cy="142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480A08-AB89-B3D1-997E-6FE34326D667}"/>
              </a:ext>
            </a:extLst>
          </p:cNvPr>
          <p:cNvSpPr txBox="1"/>
          <p:nvPr/>
        </p:nvSpPr>
        <p:spPr>
          <a:xfrm>
            <a:off x="952500" y="4819650"/>
            <a:ext cx="24597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Source: </a:t>
            </a:r>
            <a:r>
              <a:rPr lang="en-US" sz="700" dirty="0">
                <a:hlinkClick r:id="rId5"/>
              </a:rPr>
              <a:t>https://github.com/QUVA-Lab/escnn</a:t>
            </a:r>
            <a:r>
              <a:rPr 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5419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81F94C52-0A57-B495-3C5A-368FD9804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>
            <a:extLst>
              <a:ext uri="{FF2B5EF4-FFF2-40B4-BE49-F238E27FC236}">
                <a16:creationId xmlns:a16="http://schemas.microsoft.com/office/drawing/2014/main" id="{60BC9ED8-33C8-967A-9CAD-B862F352841E}"/>
              </a:ext>
            </a:extLst>
          </p:cNvPr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3C189B"/>
                </a:solidFill>
              </a:rPr>
              <a:t>Group Convolutional Networks (GCNNs) (2016)</a:t>
            </a:r>
            <a:endParaRPr sz="2400" b="1" dirty="0">
              <a:solidFill>
                <a:srgbClr val="3C189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BBEF8-709D-48C9-193C-6C421BA4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26" t="6572" r="4657" b="10344"/>
          <a:stretch/>
        </p:blipFill>
        <p:spPr>
          <a:xfrm>
            <a:off x="319088" y="3174824"/>
            <a:ext cx="6638925" cy="1876426"/>
          </a:xfrm>
          <a:prstGeom prst="rect">
            <a:avLst/>
          </a:prstGeom>
        </p:spPr>
      </p:pic>
      <p:grpSp>
        <p:nvGrpSpPr>
          <p:cNvPr id="8" name="Google Shape;236;p24">
            <a:extLst>
              <a:ext uri="{FF2B5EF4-FFF2-40B4-BE49-F238E27FC236}">
                <a16:creationId xmlns:a16="http://schemas.microsoft.com/office/drawing/2014/main" id="{972C70CA-A1EE-216F-B20C-F57C1468109E}"/>
              </a:ext>
            </a:extLst>
          </p:cNvPr>
          <p:cNvGrpSpPr/>
          <p:nvPr/>
        </p:nvGrpSpPr>
        <p:grpSpPr>
          <a:xfrm>
            <a:off x="449179" y="864488"/>
            <a:ext cx="2963093" cy="2218920"/>
            <a:chOff x="5906325" y="906125"/>
            <a:chExt cx="2713306" cy="1405775"/>
          </a:xfrm>
        </p:grpSpPr>
        <p:sp>
          <p:nvSpPr>
            <p:cNvPr id="11" name="Google Shape;237;p24">
              <a:extLst>
                <a:ext uri="{FF2B5EF4-FFF2-40B4-BE49-F238E27FC236}">
                  <a16:creationId xmlns:a16="http://schemas.microsoft.com/office/drawing/2014/main" id="{6487D720-CF24-7885-2B33-92AAB181D1A4}"/>
                </a:ext>
              </a:extLst>
            </p:cNvPr>
            <p:cNvSpPr/>
            <p:nvPr/>
          </p:nvSpPr>
          <p:spPr>
            <a:xfrm>
              <a:off x="5906325" y="930400"/>
              <a:ext cx="2713306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" name="Google Shape;238;p24">
              <a:extLst>
                <a:ext uri="{FF2B5EF4-FFF2-40B4-BE49-F238E27FC236}">
                  <a16:creationId xmlns:a16="http://schemas.microsoft.com/office/drawing/2014/main" id="{600AAD3F-5EF6-6FA6-592A-6AD3725ED6C0}"/>
                </a:ext>
              </a:extLst>
            </p:cNvPr>
            <p:cNvSpPr txBox="1"/>
            <p:nvPr/>
          </p:nvSpPr>
          <p:spPr>
            <a:xfrm>
              <a:off x="5964625" y="906125"/>
              <a:ext cx="2655006" cy="140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Also apply the required transformation </a:t>
              </a:r>
              <a:r>
                <a:rPr lang="en-US" sz="1200" i="1" dirty="0"/>
                <a:t>group</a:t>
              </a:r>
              <a:r>
                <a:rPr lang="en-US" sz="1200" dirty="0"/>
                <a:t> </a:t>
              </a:r>
              <a:r>
                <a:rPr lang="en-US" sz="1200" i="1" dirty="0"/>
                <a:t>G </a:t>
              </a:r>
              <a:r>
                <a:rPr lang="en-US" sz="1200" dirty="0"/>
                <a:t>to the kernel at each spatial location.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This adds an additional </a:t>
              </a:r>
              <a:r>
                <a:rPr lang="en-US" sz="1200" i="1" dirty="0"/>
                <a:t>group</a:t>
              </a:r>
              <a:r>
                <a:rPr lang="en-US" sz="1200" dirty="0"/>
                <a:t> dimension, describing how the feature changes </a:t>
              </a:r>
              <a:r>
                <a:rPr lang="en-US" sz="1200" dirty="0" err="1"/>
                <a:t>w.r.t</a:t>
              </a:r>
              <a:r>
                <a:rPr lang="en-US" sz="1200" dirty="0"/>
                <a:t> the group </a:t>
              </a:r>
              <a:r>
                <a:rPr lang="en-US" sz="1200" i="1" dirty="0"/>
                <a:t>G</a:t>
              </a:r>
              <a:r>
                <a:rPr lang="en-US" sz="1200" dirty="0"/>
                <a:t> at each spatial location.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This dimension can also be pooled to obtain invariance. </a:t>
              </a:r>
              <a:endParaRPr sz="1200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816423A-B98C-6428-F094-2659853F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12" y="3578225"/>
            <a:ext cx="1270000" cy="9398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A13597-BD9E-A61C-0C64-C7DAEA292985}"/>
              </a:ext>
            </a:extLst>
          </p:cNvPr>
          <p:cNvCxnSpPr/>
          <p:nvPr/>
        </p:nvCxnSpPr>
        <p:spPr>
          <a:xfrm flipV="1">
            <a:off x="6834188" y="4200525"/>
            <a:ext cx="860424" cy="376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42709E-A5B9-0833-C64F-5605894EDD20}"/>
                  </a:ext>
                </a:extLst>
              </p:cNvPr>
              <p:cNvSpPr txBox="1"/>
              <p:nvPr/>
            </p:nvSpPr>
            <p:spPr>
              <a:xfrm>
                <a:off x="6662738" y="4576763"/>
                <a:ext cx="17287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Pooling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100" dirty="0"/>
                  <a:t> dimension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42709E-A5B9-0833-C64F-5605894ED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38" y="4576763"/>
                <a:ext cx="1728787" cy="2616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0EB9E030-7760-02D1-C3D7-718DADEA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81" t="73708" r="26185" b="16037"/>
          <a:stretch/>
        </p:blipFill>
        <p:spPr>
          <a:xfrm>
            <a:off x="8226423" y="4576763"/>
            <a:ext cx="204788" cy="231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979548-01F5-84DA-96B9-687420D9F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480" t="70215" r="8128" b="20507"/>
          <a:stretch/>
        </p:blipFill>
        <p:spPr>
          <a:xfrm>
            <a:off x="7460413" y="3882873"/>
            <a:ext cx="26361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14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D9D9D9"/>
                </a:solidFill>
              </a:rPr>
              <a:t>Thank You</a:t>
            </a:r>
            <a:endParaRPr sz="3600" b="1">
              <a:solidFill>
                <a:srgbClr val="D9D9D9"/>
              </a:solidFill>
            </a:endParaRPr>
          </a:p>
        </p:txBody>
      </p:sp>
      <p:sp>
        <p:nvSpPr>
          <p:cNvPr id="1349" name="Google Shape;1349;p7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350" name="Google Shape;1350;p78"/>
          <p:cNvSpPr txBox="1"/>
          <p:nvPr/>
        </p:nvSpPr>
        <p:spPr>
          <a:xfrm>
            <a:off x="7869025" y="68350"/>
            <a:ext cx="125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C9C9C9"/>
                </a:solidFill>
              </a:rPr>
              <a:t>05/11/2024</a:t>
            </a:r>
            <a:endParaRPr sz="1100" b="1" dirty="0">
              <a:solidFill>
                <a:srgbClr val="C9C9C9"/>
              </a:solidFill>
            </a:endParaRPr>
          </a:p>
        </p:txBody>
      </p:sp>
      <p:grpSp>
        <p:nvGrpSpPr>
          <p:cNvPr id="1351" name="Google Shape;1351;p7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52" name="Google Shape;1352;p7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" name="Google Shape;1357;p78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58" name="Google Shape;1358;p78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59" name="Google Shape;1359;p7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2" name="Google Shape;136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9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D9D9D9"/>
                </a:solidFill>
              </a:rPr>
              <a:t>Slides Graveyard</a:t>
            </a:r>
            <a:endParaRPr sz="3600" b="1">
              <a:solidFill>
                <a:srgbClr val="D9D9D9"/>
              </a:solidFill>
            </a:endParaRPr>
          </a:p>
        </p:txBody>
      </p:sp>
      <p:sp>
        <p:nvSpPr>
          <p:cNvPr id="1368" name="Google Shape;1368;p7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grpSp>
        <p:nvGrpSpPr>
          <p:cNvPr id="1370" name="Google Shape;1370;p7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71" name="Google Shape;1371;p7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79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77" name="Google Shape;1377;p79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78" name="Google Shape;1378;p7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DenseNet (2016)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87" name="Google Shape;1387;p80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80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389" name="Google Shape;1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80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80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92" name="Google Shape;1392;p80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393" name="Google Shape;139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50" y="772687"/>
            <a:ext cx="3541650" cy="26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DenseNet (2016)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400" name="Google Shape;1400;p81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81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402" name="Google Shape;14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8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81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05" name="Google Shape;1405;p81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406" name="Google Shape;14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25" y="707850"/>
            <a:ext cx="3982300" cy="2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2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694" name="Google Shape;6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73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3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01" name="Google Shape;7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054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4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09" name="Google Shape;7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4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12" name="Google Shape;712;p34"/>
          <p:cNvSpPr/>
          <p:nvPr/>
        </p:nvSpPr>
        <p:spPr>
          <a:xfrm>
            <a:off x="3145300" y="3692950"/>
            <a:ext cx="377400" cy="459000"/>
          </a:xfrm>
          <a:prstGeom prst="rect">
            <a:avLst/>
          </a:prstGeom>
          <a:solidFill>
            <a:srgbClr val="A64D79">
              <a:alpha val="1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5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19" name="Google Shape;7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5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A64D79"/>
                </a:solidFill>
              </a:rPr>
              <a:t>Source Signal</a:t>
            </a:r>
            <a:endParaRPr sz="1800" b="1">
              <a:solidFill>
                <a:srgbClr val="A64D79"/>
              </a:solidFill>
            </a:endParaRPr>
          </a:p>
        </p:txBody>
      </p:sp>
      <p:sp>
        <p:nvSpPr>
          <p:cNvPr id="722" name="Google Shape;722;p35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23" name="Google Shape;723;p35"/>
          <p:cNvSpPr/>
          <p:nvPr/>
        </p:nvSpPr>
        <p:spPr>
          <a:xfrm>
            <a:off x="2457025" y="3685550"/>
            <a:ext cx="377400" cy="459000"/>
          </a:xfrm>
          <a:prstGeom prst="rect">
            <a:avLst/>
          </a:prstGeom>
          <a:solidFill>
            <a:srgbClr val="A64D79">
              <a:alpha val="40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372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6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30" name="Google Shape;7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6"/>
          <p:cNvSpPr txBox="1"/>
          <p:nvPr/>
        </p:nvSpPr>
        <p:spPr>
          <a:xfrm>
            <a:off x="510800" y="3039175"/>
            <a:ext cx="1576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9164F"/>
                </a:solidFill>
              </a:rPr>
              <a:t>Seismogram</a:t>
            </a:r>
            <a:endParaRPr sz="1800" b="1">
              <a:solidFill>
                <a:srgbClr val="89164F"/>
              </a:solidFill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A64D79"/>
                </a:solidFill>
              </a:rPr>
              <a:t>Source Signal</a:t>
            </a:r>
            <a:endParaRPr sz="1800" b="1">
              <a:solidFill>
                <a:srgbClr val="A64D79"/>
              </a:solidFill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962075" y="3680963"/>
            <a:ext cx="377400" cy="459000"/>
          </a:xfrm>
          <a:prstGeom prst="rect">
            <a:avLst/>
          </a:prstGeom>
          <a:solidFill>
            <a:srgbClr val="A64D79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89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7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42" name="Google Shape;7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291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8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750" name="Google Shape;750;p38"/>
          <p:cNvSpPr/>
          <p:nvPr/>
        </p:nvSpPr>
        <p:spPr>
          <a:xfrm>
            <a:off x="2273500" y="1685350"/>
            <a:ext cx="50775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8"/>
          <p:cNvSpPr txBox="1"/>
          <p:nvPr/>
        </p:nvSpPr>
        <p:spPr>
          <a:xfrm>
            <a:off x="2321963" y="1685350"/>
            <a:ext cx="6017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Initial signal</a:t>
            </a:r>
            <a:r>
              <a:rPr lang="en-GB" sz="1600"/>
              <a:t> gets modified by the system’s </a:t>
            </a:r>
            <a:r>
              <a:rPr lang="en-GB" sz="1600" b="1"/>
              <a:t>response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One signal </a:t>
            </a:r>
            <a:r>
              <a:rPr lang="en-GB" sz="1600" b="1"/>
              <a:t>slides</a:t>
            </a:r>
            <a:r>
              <a:rPr lang="en-GB" sz="1600"/>
              <a:t> across the other</a:t>
            </a:r>
            <a:endParaRPr sz="1600"/>
          </a:p>
        </p:txBody>
      </p:sp>
      <p:pic>
        <p:nvPicPr>
          <p:cNvPr id="752" name="Google Shape;7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565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58" name="Google Shape;7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61" name="Google Shape;761;p3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64" name="Google Shape;764;p39"/>
          <p:cNvSpPr txBox="1"/>
          <p:nvPr/>
        </p:nvSpPr>
        <p:spPr>
          <a:xfrm>
            <a:off x="43175" y="1127775"/>
            <a:ext cx="2478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765" name="Google Shape;7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13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71" name="Google Shape;7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74" name="Google Shape;774;p4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77" name="Google Shape;777;p40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78" name="Google Shape;7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204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9" name="Google Shape;7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02" name="Google Shape;802;p4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05" name="Google Shape;805;p42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06" name="Google Shape;8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8" name="Google Shape;808;p42"/>
          <p:cNvPicPr preferRelativeResize="0"/>
          <p:nvPr/>
        </p:nvPicPr>
        <p:blipFill rotWithShape="1">
          <a:blip r:embed="rId5">
            <a:alphaModFix/>
          </a:blip>
          <a:srcRect b="19185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300" y="279300"/>
            <a:ext cx="2039925" cy="1871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432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5" name="Google Shape;8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3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18" name="Google Shape;818;p4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3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21" name="Google Shape;821;p43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22" name="Google Shape;8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3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4" name="Google Shape;824;p43"/>
          <p:cNvPicPr preferRelativeResize="0"/>
          <p:nvPr/>
        </p:nvPicPr>
        <p:blipFill rotWithShape="1">
          <a:blip r:embed="rId5">
            <a:alphaModFix/>
          </a:blip>
          <a:srcRect b="19185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650" y="228048"/>
            <a:ext cx="2092663" cy="1944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563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5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99" name="Google Shape;99;p15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5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105" name="Google Shape;105;p1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699525" y="1503875"/>
            <a:ext cx="412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How do Humans see?</a:t>
            </a:r>
            <a:endParaRPr sz="24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11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00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grpSp>
        <p:nvGrpSpPr>
          <p:cNvPr id="236" name="Google Shape;236;p24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237" name="Google Shape;237;p24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Images are </a:t>
              </a:r>
              <a:r>
                <a:rPr lang="en-GB" sz="1200" b="1" dirty="0"/>
                <a:t>correlated spatially</a:t>
              </a:r>
              <a:endParaRPr sz="12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Strong correlation between neighbouring pixels</a:t>
              </a: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Shifting an object will not alter its essence</a:t>
              </a:r>
              <a:endParaRPr sz="1200" dirty="0"/>
            </a:p>
          </p:txBody>
        </p:sp>
      </p:grp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008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43175" y="1127775"/>
            <a:ext cx="2478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234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l="15516" r="20784" b="39039"/>
          <a:stretch/>
        </p:blipFill>
        <p:spPr>
          <a:xfrm>
            <a:off x="4136225" y="2419250"/>
            <a:ext cx="3876975" cy="24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476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450" y="646450"/>
            <a:ext cx="5680950" cy="37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51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5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04" name="Google Shape;304;p25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25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06" name="Google Shape;306;p25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07" name="Google Shape;307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25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2" name="Google Shape;312;p25"/>
            <p:cNvCxnSpPr>
              <a:stCxn id="309" idx="4"/>
              <a:endCxn id="313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5"/>
            <p:cNvCxnSpPr>
              <a:stCxn id="310" idx="4"/>
              <a:endCxn id="313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5"/>
            <p:cNvCxnSpPr>
              <a:stCxn id="311" idx="4"/>
              <a:endCxn id="313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3" name="Google Shape;313;p25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7" name="Google Shape;317;p25"/>
            <p:cNvCxnSpPr>
              <a:stCxn id="309" idx="5"/>
              <a:endCxn id="316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25"/>
            <p:cNvCxnSpPr>
              <a:stCxn id="310" idx="4"/>
              <a:endCxn id="316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5"/>
            <p:cNvCxnSpPr>
              <a:stCxn id="311" idx="4"/>
              <a:endCxn id="316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0" name="Google Shape;320;p25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1" name="Google Shape;321;p25"/>
            <p:cNvCxnSpPr>
              <a:stCxn id="308" idx="4"/>
              <a:endCxn id="310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25"/>
            <p:cNvCxnSpPr>
              <a:stCxn id="308" idx="4"/>
              <a:endCxn id="311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25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6" name="Google Shape;326;p25"/>
            <p:cNvCxnSpPr>
              <a:stCxn id="323" idx="4"/>
              <a:endCxn id="311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5"/>
            <p:cNvCxnSpPr>
              <a:stCxn id="323" idx="4"/>
              <a:endCxn id="310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5"/>
            <p:cNvCxnSpPr>
              <a:stCxn id="324" idx="4"/>
              <a:endCxn id="309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5"/>
            <p:cNvCxnSpPr>
              <a:stCxn id="325" idx="4"/>
              <a:endCxn id="309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25"/>
            <p:cNvCxnSpPr>
              <a:stCxn id="325" idx="4"/>
              <a:endCxn id="310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5"/>
            <p:cNvCxnSpPr>
              <a:stCxn id="325" idx="4"/>
              <a:endCxn id="311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25"/>
            <p:cNvCxnSpPr>
              <a:stCxn id="324" idx="4"/>
              <a:endCxn id="310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25"/>
            <p:cNvCxnSpPr>
              <a:stCxn id="324" idx="4"/>
              <a:endCxn id="311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25"/>
            <p:cNvCxnSpPr>
              <a:stCxn id="309" idx="0"/>
              <a:endCxn id="323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25"/>
            <p:cNvCxnSpPr>
              <a:stCxn id="308" idx="0"/>
              <a:endCxn id="320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25"/>
            <p:cNvCxnSpPr>
              <a:stCxn id="323" idx="0"/>
              <a:endCxn id="320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5"/>
            <p:cNvCxnSpPr>
              <a:stCxn id="324" idx="0"/>
              <a:endCxn id="320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5"/>
            <p:cNvCxnSpPr>
              <a:stCxn id="325" idx="0"/>
              <a:endCxn id="320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0" name="Google Shape;340;p25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1" name="Google Shape;341;p25"/>
            <p:cNvCxnSpPr>
              <a:stCxn id="308" idx="0"/>
              <a:endCxn id="340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5"/>
            <p:cNvCxnSpPr>
              <a:stCxn id="323" idx="0"/>
              <a:endCxn id="340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5"/>
            <p:cNvCxnSpPr>
              <a:stCxn id="324" idx="0"/>
              <a:endCxn id="340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5"/>
            <p:cNvCxnSpPr>
              <a:stCxn id="325" idx="0"/>
              <a:endCxn id="340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5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5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9" name="Google Shape;349;p25"/>
            <p:cNvCxnSpPr>
              <a:stCxn id="325" idx="0"/>
              <a:endCxn id="347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25"/>
            <p:cNvCxnSpPr>
              <a:stCxn id="324" idx="0"/>
              <a:endCxn id="347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5"/>
            <p:cNvCxnSpPr>
              <a:stCxn id="347" idx="4"/>
              <a:endCxn id="323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5"/>
            <p:cNvCxnSpPr>
              <a:stCxn id="347" idx="4"/>
              <a:endCxn id="308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5"/>
            <p:cNvCxnSpPr>
              <a:stCxn id="346" idx="2"/>
              <a:endCxn id="311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5"/>
            <p:cNvCxnSpPr>
              <a:stCxn id="346" idx="2"/>
              <a:endCxn id="310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25"/>
            <p:cNvCxnSpPr>
              <a:stCxn id="346" idx="2"/>
              <a:endCxn id="309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56" name="Google Shape;35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25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1" name="Google Shape;36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" name="Google Shape;36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6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71" name="Google Shape;371;p26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74" name="Google Shape;374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6" name="Google Shape;376;p26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9" name="Google Shape;379;p26"/>
            <p:cNvCxnSpPr>
              <a:stCxn id="376" idx="4"/>
              <a:endCxn id="38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26"/>
            <p:cNvCxnSpPr>
              <a:stCxn id="377" idx="4"/>
              <a:endCxn id="38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26"/>
            <p:cNvCxnSpPr>
              <a:stCxn id="378" idx="4"/>
              <a:endCxn id="38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26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4" name="Google Shape;384;p26"/>
            <p:cNvCxnSpPr>
              <a:stCxn id="376" idx="5"/>
              <a:endCxn id="38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26"/>
            <p:cNvCxnSpPr>
              <a:stCxn id="377" idx="4"/>
              <a:endCxn id="38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26"/>
            <p:cNvCxnSpPr>
              <a:stCxn id="378" idx="4"/>
              <a:endCxn id="38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26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26"/>
            <p:cNvCxnSpPr>
              <a:stCxn id="375" idx="4"/>
              <a:endCxn id="37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26"/>
            <p:cNvCxnSpPr>
              <a:stCxn id="375" idx="4"/>
              <a:endCxn id="37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26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3" name="Google Shape;393;p26"/>
            <p:cNvCxnSpPr>
              <a:stCxn id="390" idx="4"/>
              <a:endCxn id="37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26"/>
            <p:cNvCxnSpPr>
              <a:stCxn id="390" idx="4"/>
              <a:endCxn id="37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26"/>
            <p:cNvCxnSpPr>
              <a:stCxn id="391" idx="4"/>
              <a:endCxn id="37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26"/>
            <p:cNvCxnSpPr>
              <a:stCxn id="392" idx="4"/>
              <a:endCxn id="37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26"/>
            <p:cNvCxnSpPr>
              <a:stCxn id="392" idx="4"/>
              <a:endCxn id="37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26"/>
            <p:cNvCxnSpPr>
              <a:stCxn id="392" idx="4"/>
              <a:endCxn id="37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26"/>
            <p:cNvCxnSpPr>
              <a:stCxn id="391" idx="4"/>
              <a:endCxn id="37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26"/>
            <p:cNvCxnSpPr>
              <a:stCxn id="391" idx="4"/>
              <a:endCxn id="37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6"/>
            <p:cNvCxnSpPr>
              <a:stCxn id="376" idx="0"/>
              <a:endCxn id="39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6"/>
            <p:cNvCxnSpPr>
              <a:stCxn id="375" idx="0"/>
              <a:endCxn id="38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6"/>
            <p:cNvCxnSpPr>
              <a:stCxn id="390" idx="0"/>
              <a:endCxn id="387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6"/>
            <p:cNvCxnSpPr>
              <a:stCxn id="391" idx="0"/>
              <a:endCxn id="387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6"/>
            <p:cNvCxnSpPr>
              <a:stCxn id="392" idx="0"/>
              <a:endCxn id="387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7" name="Google Shape;407;p26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8" name="Google Shape;408;p26"/>
            <p:cNvCxnSpPr>
              <a:stCxn id="375" idx="0"/>
              <a:endCxn id="40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6"/>
            <p:cNvCxnSpPr>
              <a:stCxn id="390" idx="0"/>
              <a:endCxn id="40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6"/>
            <p:cNvCxnSpPr>
              <a:stCxn id="391" idx="0"/>
              <a:endCxn id="407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6"/>
            <p:cNvCxnSpPr>
              <a:stCxn id="392" idx="0"/>
              <a:endCxn id="407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2" name="Google Shape;412;p26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6" name="Google Shape;416;p26"/>
            <p:cNvCxnSpPr>
              <a:stCxn id="392" idx="0"/>
              <a:endCxn id="41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6"/>
            <p:cNvCxnSpPr>
              <a:stCxn id="391" idx="0"/>
              <a:endCxn id="41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6"/>
            <p:cNvCxnSpPr>
              <a:stCxn id="414" idx="4"/>
              <a:endCxn id="39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26"/>
            <p:cNvCxnSpPr>
              <a:stCxn id="414" idx="4"/>
              <a:endCxn id="37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6"/>
            <p:cNvCxnSpPr>
              <a:stCxn id="413" idx="2"/>
              <a:endCxn id="378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26"/>
            <p:cNvCxnSpPr>
              <a:stCxn id="413" idx="2"/>
              <a:endCxn id="377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6"/>
            <p:cNvCxnSpPr>
              <a:stCxn id="413" idx="2"/>
              <a:endCxn id="376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3" name="Google Shape;4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6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8" name="Google Shape;42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0" name="Google Shape;43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6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3" name="Google Shape;433;p26"/>
          <p:cNvCxnSpPr>
            <a:stCxn id="432" idx="1"/>
            <a:endCxn id="43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34" name="Google Shape;434;p26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440" name="Google Shape;4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27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442" name="Google Shape;442;p27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444" name="Google Shape;444;p27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445" name="Google Shape;445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7" name="Google Shape;447;p27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0" name="Google Shape;450;p27"/>
            <p:cNvCxnSpPr>
              <a:stCxn id="447" idx="4"/>
              <a:endCxn id="451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7"/>
            <p:cNvCxnSpPr>
              <a:stCxn id="448" idx="4"/>
              <a:endCxn id="451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27"/>
            <p:cNvCxnSpPr>
              <a:stCxn id="449" idx="4"/>
              <a:endCxn id="451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1" name="Google Shape;451;p27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27"/>
            <p:cNvCxnSpPr>
              <a:stCxn id="447" idx="5"/>
              <a:endCxn id="454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27"/>
            <p:cNvCxnSpPr>
              <a:stCxn id="448" idx="4"/>
              <a:endCxn id="454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27"/>
            <p:cNvCxnSpPr>
              <a:stCxn id="449" idx="4"/>
              <a:endCxn id="454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8" name="Google Shape;458;p27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9" name="Google Shape;459;p27"/>
            <p:cNvCxnSpPr>
              <a:stCxn id="446" idx="4"/>
              <a:endCxn id="448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27"/>
            <p:cNvCxnSpPr>
              <a:stCxn id="446" idx="4"/>
              <a:endCxn id="449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6" name="Google Shape;446;p27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4" name="Google Shape;464;p27"/>
            <p:cNvCxnSpPr>
              <a:stCxn id="461" idx="4"/>
              <a:endCxn id="449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27"/>
            <p:cNvCxnSpPr>
              <a:stCxn id="461" idx="4"/>
              <a:endCxn id="448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27"/>
            <p:cNvCxnSpPr>
              <a:stCxn id="462" idx="4"/>
              <a:endCxn id="447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7"/>
            <p:cNvCxnSpPr>
              <a:stCxn id="463" idx="4"/>
              <a:endCxn id="447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7"/>
            <p:cNvCxnSpPr>
              <a:stCxn id="463" idx="4"/>
              <a:endCxn id="448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7"/>
            <p:cNvCxnSpPr>
              <a:stCxn id="463" idx="4"/>
              <a:endCxn id="449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27"/>
            <p:cNvCxnSpPr>
              <a:stCxn id="462" idx="4"/>
              <a:endCxn id="448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27"/>
            <p:cNvCxnSpPr>
              <a:stCxn id="462" idx="4"/>
              <a:endCxn id="449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27"/>
            <p:cNvCxnSpPr>
              <a:stCxn id="447" idx="0"/>
              <a:endCxn id="461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27"/>
            <p:cNvCxnSpPr>
              <a:stCxn id="446" idx="0"/>
              <a:endCxn id="458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7"/>
            <p:cNvCxnSpPr>
              <a:stCxn id="461" idx="0"/>
              <a:endCxn id="458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7"/>
            <p:cNvCxnSpPr>
              <a:stCxn id="462" idx="0"/>
              <a:endCxn id="458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7"/>
            <p:cNvCxnSpPr>
              <a:stCxn id="463" idx="0"/>
              <a:endCxn id="458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8" name="Google Shape;478;p27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9" name="Google Shape;479;p27"/>
            <p:cNvCxnSpPr>
              <a:stCxn id="446" idx="0"/>
              <a:endCxn id="478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27"/>
            <p:cNvCxnSpPr>
              <a:stCxn id="461" idx="0"/>
              <a:endCxn id="478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27"/>
            <p:cNvCxnSpPr>
              <a:stCxn id="462" idx="0"/>
              <a:endCxn id="478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27"/>
            <p:cNvCxnSpPr>
              <a:stCxn id="463" idx="0"/>
              <a:endCxn id="478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3" name="Google Shape;483;p27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7" name="Google Shape;487;p27"/>
            <p:cNvCxnSpPr>
              <a:stCxn id="463" idx="0"/>
              <a:endCxn id="485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27"/>
            <p:cNvCxnSpPr>
              <a:stCxn id="462" idx="0"/>
              <a:endCxn id="485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27"/>
            <p:cNvCxnSpPr>
              <a:stCxn id="485" idx="4"/>
              <a:endCxn id="461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7"/>
            <p:cNvCxnSpPr>
              <a:stCxn id="485" idx="4"/>
              <a:endCxn id="446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27"/>
            <p:cNvCxnSpPr>
              <a:stCxn id="484" idx="2"/>
              <a:endCxn id="449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27"/>
            <p:cNvCxnSpPr>
              <a:stCxn id="484" idx="2"/>
              <a:endCxn id="448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27"/>
            <p:cNvCxnSpPr>
              <a:stCxn id="484" idx="2"/>
              <a:endCxn id="447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7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7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9" name="Google Shape;499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7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4" name="Google Shape;504;p27"/>
          <p:cNvCxnSpPr>
            <a:stCxn id="503" idx="1"/>
            <a:endCxn id="502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6" name="Google Shape;506;p27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27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1683</Words>
  <Application>Microsoft Macintosh PowerPoint</Application>
  <PresentationFormat>On-screen Show (16:9)</PresentationFormat>
  <Paragraphs>353</Paragraphs>
  <Slides>62</Slides>
  <Notes>62</Notes>
  <HiddenSlides>23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Calibri</vt:lpstr>
      <vt:lpstr>Cambria Math</vt:lpstr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17</cp:revision>
  <dcterms:modified xsi:type="dcterms:W3CDTF">2024-10-30T14:42:01Z</dcterms:modified>
</cp:coreProperties>
</file>